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1530" r:id="rId2"/>
    <p:sldId id="1520" r:id="rId3"/>
    <p:sldId id="1522" r:id="rId4"/>
    <p:sldId id="1528" r:id="rId5"/>
    <p:sldId id="1529" r:id="rId6"/>
    <p:sldId id="1527" r:id="rId7"/>
    <p:sldId id="1526" r:id="rId8"/>
  </p:sldIdLst>
  <p:sldSz cx="9145588" cy="6859588"/>
  <p:notesSz cx="6877050" cy="10001250"/>
  <p:defaultTextStyle>
    <a:defPPr>
      <a:defRPr lang="ko-KR"/>
    </a:defPPr>
    <a:lvl1pPr algn="l" rtl="0" fontAlgn="base" latinLnBrk="1">
      <a:spcBef>
        <a:spcPct val="50000"/>
      </a:spcBef>
      <a:spcAft>
        <a:spcPct val="0"/>
      </a:spcAft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fontAlgn="base" latinLnBrk="1">
      <a:spcBef>
        <a:spcPct val="50000"/>
      </a:spcBef>
      <a:spcAft>
        <a:spcPct val="0"/>
      </a:spcAft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fontAlgn="base" latinLnBrk="1">
      <a:spcBef>
        <a:spcPct val="50000"/>
      </a:spcBef>
      <a:spcAft>
        <a:spcPct val="0"/>
      </a:spcAft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fontAlgn="base" latinLnBrk="1">
      <a:spcBef>
        <a:spcPct val="50000"/>
      </a:spcBef>
      <a:spcAft>
        <a:spcPct val="0"/>
      </a:spcAft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fontAlgn="base" latinLnBrk="1">
      <a:spcBef>
        <a:spcPct val="50000"/>
      </a:spcBef>
      <a:spcAft>
        <a:spcPct val="0"/>
      </a:spcAft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6pPr>
    <a:lvl7pPr marL="2743200" algn="l" defTabSz="914400" rtl="0" eaLnBrk="1" latinLnBrk="1" hangingPunct="1"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7pPr>
    <a:lvl8pPr marL="3200400" algn="l" defTabSz="914400" rtl="0" eaLnBrk="1" latinLnBrk="1" hangingPunct="1"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8pPr>
    <a:lvl9pPr marL="3657600" algn="l" defTabSz="914400" rtl="0" eaLnBrk="1" latinLnBrk="1" hangingPunct="1"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 userDrawn="1">
          <p15:clr>
            <a:srgbClr val="A4A3A4"/>
          </p15:clr>
        </p15:guide>
        <p15:guide id="2" pos="216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이상근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ECFF"/>
    <a:srgbClr val="FFFF99"/>
    <a:srgbClr val="FFFF66"/>
    <a:srgbClr val="FF3300"/>
    <a:srgbClr val="FF0066"/>
    <a:srgbClr val="0033C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600" autoAdjust="0"/>
    <p:restoredTop sz="78579" autoAdjust="0"/>
  </p:normalViewPr>
  <p:slideViewPr>
    <p:cSldViewPr snapToGrid="0">
      <p:cViewPr varScale="1">
        <p:scale>
          <a:sx n="126" d="100"/>
          <a:sy n="126" d="100"/>
        </p:scale>
        <p:origin x="1974" y="120"/>
      </p:cViewPr>
      <p:guideLst>
        <p:guide orient="horz" pos="216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46" y="96"/>
      </p:cViewPr>
      <p:guideLst>
        <p:guide orient="horz" pos="3148"/>
        <p:guide pos="2166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0055" cy="49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84" tIns="48192" rIns="96384" bIns="48192" numCol="1" anchor="t" anchorCtr="0" compatLnSpc="1">
            <a:prstTxWarp prst="textNoShape">
              <a:avLst/>
            </a:prstTxWarp>
          </a:bodyPr>
          <a:lstStyle>
            <a:lvl1pPr defTabSz="964524">
              <a:spcBef>
                <a:spcPct val="0"/>
              </a:spcBef>
              <a:defRPr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6995" y="1"/>
            <a:ext cx="2980055" cy="49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84" tIns="48192" rIns="96384" bIns="48192" numCol="1" anchor="t" anchorCtr="0" compatLnSpc="1">
            <a:prstTxWarp prst="textNoShape">
              <a:avLst/>
            </a:prstTxWarp>
          </a:bodyPr>
          <a:lstStyle>
            <a:lvl1pPr algn="r" defTabSz="964524">
              <a:spcBef>
                <a:spcPct val="0"/>
              </a:spcBef>
              <a:defRPr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1596"/>
            <a:ext cx="2980055" cy="49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84" tIns="48192" rIns="96384" bIns="48192" numCol="1" anchor="b" anchorCtr="0" compatLnSpc="1">
            <a:prstTxWarp prst="textNoShape">
              <a:avLst/>
            </a:prstTxWarp>
          </a:bodyPr>
          <a:lstStyle>
            <a:lvl1pPr defTabSz="964524">
              <a:spcBef>
                <a:spcPct val="0"/>
              </a:spcBef>
              <a:defRPr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6995" y="9501596"/>
            <a:ext cx="2980055" cy="49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84" tIns="48192" rIns="96384" bIns="48192" numCol="1" anchor="b" anchorCtr="0" compatLnSpc="1">
            <a:prstTxWarp prst="textNoShape">
              <a:avLst/>
            </a:prstTxWarp>
          </a:bodyPr>
          <a:lstStyle>
            <a:lvl1pPr algn="r" defTabSz="964524">
              <a:spcBef>
                <a:spcPct val="0"/>
              </a:spcBef>
              <a:defRPr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fld id="{54255DF9-1A03-4D77-948F-D937590E01B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8848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0625" cy="375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986193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988" cy="147161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7788"/>
            <a:ext cx="640238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C71FB7-714C-43FA-AC0E-D63E4720F52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634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3338" cy="5854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2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D97250-C1EE-4961-8D3F-124DC44E620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839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2188"/>
            <a:ext cx="5487987" cy="5667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7" cy="411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8925"/>
            <a:ext cx="5487987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E2A79A-D0FE-4335-A716-7A00D8C65F5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5286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31188" cy="4572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31188" cy="4527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CFFD1E-9283-42B7-A79F-6E65EE5DAA3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2603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30988" y="439738"/>
            <a:ext cx="2057400" cy="568801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439738"/>
            <a:ext cx="6021388" cy="5688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D9AFD8-F907-41F7-A93A-DB7255E0228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088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563938" y="6381750"/>
            <a:ext cx="2133600" cy="261938"/>
          </a:xfrm>
        </p:spPr>
        <p:txBody>
          <a:bodyPr/>
          <a:lstStyle>
            <a:lvl1pPr>
              <a:defRPr/>
            </a:lvl1pPr>
          </a:lstStyle>
          <a:p>
            <a:fld id="{63C41373-B014-4355-85FC-BF33781AEF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728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31188" cy="4572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31188" cy="4527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018E5B-E38A-451D-8319-9DC5EA7FF8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8546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8488"/>
            <a:ext cx="777398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3987" cy="15017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3C19C7-F176-4799-9124-F84BAD4E4E0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107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31188" cy="4572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40188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926F74-BEDE-471C-A16E-F891C7A086E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784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28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6613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6613" y="2174875"/>
            <a:ext cx="4041775" cy="39528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0331F1-30BC-4446-9AE9-400F05ED4A4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2749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31188" cy="4572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1CD452-A6D6-436D-B9D9-B4B678DF112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45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DD2D55-C3B0-4F26-81FD-4E5822BCDF8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3718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B832-892A-4FA0-AA5E-C0A3108AF9C6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473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B832-892A-4FA0-AA5E-C0A3108AF9C6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027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Rectangle 7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3938" y="6381750"/>
            <a:ext cx="21336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04" tIns="40803" rIns="81604" bIns="40803" numCol="1" anchor="t" anchorCtr="0" compatLnSpc="1">
            <a:prstTxWarp prst="textNoShape">
              <a:avLst/>
            </a:prstTxWarp>
          </a:bodyPr>
          <a:lstStyle>
            <a:lvl1pPr algn="ctr" defTabSz="815975">
              <a:spcBef>
                <a:spcPct val="0"/>
              </a:spcBef>
              <a:defRPr sz="16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fld id="{EE1BB832-892A-4FA0-AA5E-C0A3108AF9C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44386" name="Rectangle 2050"/>
          <p:cNvSpPr>
            <a:spLocks noChangeArrowheads="1"/>
          </p:cNvSpPr>
          <p:nvPr/>
        </p:nvSpPr>
        <p:spPr bwMode="gray">
          <a:xfrm>
            <a:off x="468313" y="909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8" rIns="91413" bIns="45708" anchor="ctr"/>
          <a:lstStyle/>
          <a:p>
            <a:pPr algn="ctr" latinLnBrk="0">
              <a:spcBef>
                <a:spcPct val="0"/>
              </a:spcBef>
              <a:defRPr/>
            </a:pPr>
            <a:endParaRPr lang="ko-KR" altLang="ko-KR" sz="2400" b="0">
              <a:solidFill>
                <a:schemeClr val="tx1"/>
              </a:solidFill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144392" name="Rectangle 2056"/>
          <p:cNvSpPr>
            <a:spLocks noChangeArrowheads="1"/>
          </p:cNvSpPr>
          <p:nvPr/>
        </p:nvSpPr>
        <p:spPr bwMode="gray">
          <a:xfrm>
            <a:off x="438150" y="6291263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8" rIns="91413" bIns="45708" anchor="ctr"/>
          <a:lstStyle/>
          <a:p>
            <a:pPr algn="ctr" latinLnBrk="0">
              <a:spcBef>
                <a:spcPct val="0"/>
              </a:spcBef>
              <a:defRPr/>
            </a:pPr>
            <a:endParaRPr lang="ko-KR" altLang="ko-KR" sz="2400" b="0">
              <a:solidFill>
                <a:schemeClr val="tx1"/>
              </a:solidFill>
              <a:latin typeface="Tahoma" pitchFamily="34" charset="0"/>
              <a:ea typeface="굴림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hdr="0" ftr="0" dt="0"/>
  <p:txStyles>
    <p:titleStyle>
      <a:lvl1pPr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+mj-lt"/>
          <a:ea typeface="+mj-ea"/>
          <a:cs typeface="+mj-cs"/>
        </a:defRPr>
      </a:lvl1pPr>
      <a:lvl2pPr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2pPr>
      <a:lvl3pPr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3pPr>
      <a:lvl4pPr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4pPr>
      <a:lvl5pPr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5pPr>
      <a:lvl6pPr marL="457200"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6pPr>
      <a:lvl7pPr marL="914400"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7pPr>
      <a:lvl8pPr marL="1371600"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8pPr>
      <a:lvl9pPr marL="1828800"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25438" indent="-325438" algn="l" defTabSz="868363" rtl="0" fontAlgn="base" latinLnBrk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706438" indent="-271463" algn="l" defTabSz="868363" rtl="0" fontAlgn="base" latinLnBrk="1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085850" indent="-217488" algn="l" defTabSz="868363" rtl="0" fontAlgn="base" latinLnBrk="1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20825" indent="-217488" algn="l" defTabSz="868363" rtl="0" fontAlgn="base" latinLnBrk="1">
        <a:spcBef>
          <a:spcPct val="20000"/>
        </a:spcBef>
        <a:spcAft>
          <a:spcPct val="0"/>
        </a:spcAft>
        <a:buChar char="–"/>
        <a:defRPr kumimoji="1" sz="1900">
          <a:solidFill>
            <a:schemeClr val="tx1"/>
          </a:solidFill>
          <a:latin typeface="+mn-lt"/>
          <a:ea typeface="+mn-ea"/>
        </a:defRPr>
      </a:lvl4pPr>
      <a:lvl5pPr marL="1955800" indent="-219075" algn="l" defTabSz="868363" rtl="0" fontAlgn="base" latinLnBrk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5pPr>
      <a:lvl6pPr marL="2413000" indent="-219075" algn="l" defTabSz="868363" rtl="0" fontAlgn="base" latinLnBrk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6pPr>
      <a:lvl7pPr marL="2870200" indent="-219075" algn="l" defTabSz="868363" rtl="0" fontAlgn="base" latinLnBrk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7pPr>
      <a:lvl8pPr marL="3327400" indent="-219075" algn="l" defTabSz="868363" rtl="0" fontAlgn="base" latinLnBrk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8pPr>
      <a:lvl9pPr marL="3784600" indent="-219075" algn="l" defTabSz="868363" rtl="0" fontAlgn="base" latinLnBrk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2D55-C3B0-4F26-81FD-4E5822BCDF8C}" type="slidenum">
              <a:rPr lang="en-US" altLang="ko-KR" smtClean="0"/>
              <a:pPr/>
              <a:t>1</a:t>
            </a:fld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1098957" y="2105638"/>
            <a:ext cx="7524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rgbClr val="3333FF"/>
                </a:solidFill>
              </a:rPr>
              <a:t>2</a:t>
            </a:r>
            <a:r>
              <a:rPr lang="ko-KR" altLang="en-US" sz="4800" dirty="0">
                <a:solidFill>
                  <a:srgbClr val="3333FF"/>
                </a:solidFill>
              </a:rPr>
              <a:t>차 취업지도위원회 회의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8958" y="4630723"/>
            <a:ext cx="752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0" dirty="0">
                <a:solidFill>
                  <a:srgbClr val="3333FF"/>
                </a:solidFill>
              </a:rPr>
              <a:t>2016</a:t>
            </a:r>
            <a:r>
              <a:rPr lang="ko-KR" altLang="en-US" sz="2000" b="0" dirty="0">
                <a:solidFill>
                  <a:srgbClr val="3333FF"/>
                </a:solidFill>
              </a:rPr>
              <a:t>년</a:t>
            </a:r>
            <a:r>
              <a:rPr lang="en-US" altLang="ko-KR" sz="2000" b="0" dirty="0">
                <a:solidFill>
                  <a:srgbClr val="3333FF"/>
                </a:solidFill>
              </a:rPr>
              <a:t>8</a:t>
            </a:r>
            <a:r>
              <a:rPr lang="ko-KR" altLang="en-US" sz="2000" b="0" dirty="0">
                <a:solidFill>
                  <a:srgbClr val="3333FF"/>
                </a:solidFill>
              </a:rPr>
              <a:t>월</a:t>
            </a:r>
            <a:r>
              <a:rPr lang="en-US" altLang="ko-KR" sz="2000" b="0">
                <a:solidFill>
                  <a:srgbClr val="3333FF"/>
                </a:solidFill>
              </a:rPr>
              <a:t>19</a:t>
            </a:r>
            <a:r>
              <a:rPr lang="ko-KR" altLang="en-US" sz="2000" b="0">
                <a:solidFill>
                  <a:srgbClr val="3333FF"/>
                </a:solidFill>
              </a:rPr>
              <a:t>일</a:t>
            </a:r>
            <a:br>
              <a:rPr lang="en-US" altLang="ko-KR" sz="2000" b="0" dirty="0">
                <a:solidFill>
                  <a:srgbClr val="3333FF"/>
                </a:solidFill>
              </a:rPr>
            </a:br>
            <a:r>
              <a:rPr lang="ko-KR" altLang="en-US" sz="2000" b="0" dirty="0">
                <a:solidFill>
                  <a:srgbClr val="3333FF"/>
                </a:solidFill>
              </a:rPr>
              <a:t>취업정보센터</a:t>
            </a:r>
            <a:endParaRPr lang="en-US" altLang="ko-KR" sz="2000" b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6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2D55-C3B0-4F26-81FD-4E5822BCDF8C}" type="slidenum">
              <a:rPr lang="en-US" altLang="ko-KR" smtClean="0"/>
              <a:pPr/>
              <a:t>2</a:t>
            </a:fld>
            <a:endParaRPr lang="en-US" altLang="ko-KR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68313" y="477838"/>
            <a:ext cx="7561262" cy="44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69" tIns="43435" rIns="86869" bIns="43435">
            <a:spAutoFit/>
          </a:bodyPr>
          <a:lstStyle>
            <a:lvl1pPr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3497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68363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303338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73672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1939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6511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1083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5655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년 졸업생 </a:t>
            </a:r>
            <a:r>
              <a:rPr lang="ko-KR" altLang="en-US" sz="2300" b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창작취업</a:t>
            </a: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300" b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교육개발원</a:t>
            </a: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심사결과 </a:t>
            </a:r>
            <a:endParaRPr lang="ko-KR" altLang="en-US" sz="1900" b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77" y="1180732"/>
            <a:ext cx="5501128" cy="2174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833" y="3567266"/>
            <a:ext cx="78578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창작취업이 공대 취업을 넘어서는 모순을 차단하기 위한 정밀 심사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작년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(14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년졸업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창작취업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심사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탈락율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25%,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올해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(15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년졸업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탈락율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50%</a:t>
            </a:r>
          </a:p>
          <a:p>
            <a:pPr marL="342900" indent="-342900">
              <a:buFont typeface="+mj-lt"/>
              <a:buAutoNum type="arabicParenR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년졸업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창작취업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합격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통보자에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대하여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2015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년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월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현장실사에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의하여 수백명 취소 처분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처분의 예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상명대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애니만화과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취업률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90%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 75%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15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년졸업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창작취업자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통과자에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대한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2016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년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10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월 현장실사 예정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2014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년 졸업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창작취업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45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명은 모두 인정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되었었음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단지 정밀검사 샘플링 대상에서 빠졌었기에</a:t>
            </a:r>
          </a:p>
        </p:txBody>
      </p:sp>
    </p:spTree>
    <p:extLst>
      <p:ext uri="{BB962C8B-B14F-4D97-AF65-F5344CB8AC3E}">
        <p14:creationId xmlns:p14="http://schemas.microsoft.com/office/powerpoint/2010/main" val="119842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2D55-C3B0-4F26-81FD-4E5822BCDF8C}" type="slidenum">
              <a:rPr lang="en-US" altLang="ko-KR" smtClean="0"/>
              <a:pPr/>
              <a:t>3</a:t>
            </a:fld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606683" y="1117681"/>
            <a:ext cx="785781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50%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이상 탈락 예상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통과된 취업결과라도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월 현장감사에 의하여 추가 탈락 예상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불특정 다수 학생들에게 전화하여 의심스러운 경우 추가 탈락시킴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창작취업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인정규정에서 한치도 어긋나지 않는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서류준비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계약서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확인서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등 모든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입증서류에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학생 이름이 표시되어야 함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리플렛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팜플렛등에는 장소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시간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공연내용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학생이름이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명확히 표시되어야 함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학교와 연관된 한 개의 단어라도 있으면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학교행사로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간주하여 탈락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취업률 관리를 위한 자체 전시보다는 공모전이나 외부 전시회에 참여한 결과 우선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여러 명 한 개의 계약서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전시확인서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보다는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한명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한명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개별적 계약서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확인서 필수</a:t>
            </a:r>
            <a:b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홍길동 외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명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않됩니다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취업증빙자료를 목표로 하는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리플렛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팜플렛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플래카드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현장사진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필수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A4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사이즈 통일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표지에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참여학생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이름 필수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전시입증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사진에는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전시판넬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옆에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작가소개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작품소개 등이 표기되어야 함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최대한 상세한 증빙자료 필수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스캔파일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만으로 심사할 경우에 대비하여 스캔이 가능한 형태의 증빙자료 준비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원본에 가까운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스캔파일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준비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증빙자료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5Mbyte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이하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월 업적고과에서도 위의 기준에 만족하는 결과물에 대하여만 취업률 산정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8313" y="477838"/>
            <a:ext cx="7561262" cy="44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69" tIns="43435" rIns="86869" bIns="43435">
            <a:spAutoFit/>
          </a:bodyPr>
          <a:lstStyle>
            <a:lvl1pPr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3497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68363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303338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73672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1939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6511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1083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5655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2016</a:t>
            </a:r>
            <a:r>
              <a:rPr lang="ko-KR" altLang="en-US" sz="2300" b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년졸업</a:t>
            </a: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창작</a:t>
            </a:r>
            <a:r>
              <a:rPr lang="en-US" altLang="ko-KR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해외</a:t>
            </a:r>
            <a:r>
              <a:rPr lang="en-US" altLang="ko-KR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300" b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교내취업생</a:t>
            </a: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서류 준비</a:t>
            </a:r>
            <a:endParaRPr lang="ko-KR" altLang="en-US" sz="1900" b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84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2D55-C3B0-4F26-81FD-4E5822BCDF8C}" type="slidenum">
              <a:rPr lang="en-US" altLang="ko-KR" smtClean="0"/>
              <a:pPr/>
              <a:t>4</a:t>
            </a:fld>
            <a:endParaRPr lang="en-US" altLang="ko-KR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3" y="1338470"/>
            <a:ext cx="7023654" cy="4454932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8313" y="477838"/>
            <a:ext cx="7561262" cy="44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69" tIns="43435" rIns="86869" bIns="43435">
            <a:spAutoFit/>
          </a:bodyPr>
          <a:lstStyle>
            <a:lvl1pPr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3497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68363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303338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73672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1939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6511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1083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5655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lang="ko-KR" altLang="en-US" sz="2300" b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창작취업</a:t>
            </a: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증빙서류</a:t>
            </a:r>
            <a:endParaRPr lang="ko-KR" altLang="en-US" sz="1900" b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639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2D55-C3B0-4F26-81FD-4E5822BCDF8C}" type="slidenum">
              <a:rPr lang="en-US" altLang="ko-KR" smtClean="0"/>
              <a:pPr/>
              <a:t>5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92" y="1073427"/>
            <a:ext cx="6428374" cy="353302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21" y="4725626"/>
            <a:ext cx="5535234" cy="1408312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8313" y="477838"/>
            <a:ext cx="7561262" cy="44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69" tIns="43435" rIns="86869" bIns="43435">
            <a:spAutoFit/>
          </a:bodyPr>
          <a:lstStyle>
            <a:lvl1pPr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3497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68363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303338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73672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1939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6511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1083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5655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lang="ko-KR" altLang="en-US" sz="2300" b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창작취업의</a:t>
            </a: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조건</a:t>
            </a:r>
            <a:endParaRPr lang="ko-KR" altLang="en-US" sz="1900" b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769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2D55-C3B0-4F26-81FD-4E5822BCDF8C}" type="slidenum">
              <a:rPr lang="en-US" altLang="ko-KR" smtClean="0"/>
              <a:pPr/>
              <a:t>6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20" y="1081958"/>
            <a:ext cx="7094963" cy="4681279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8313" y="477838"/>
            <a:ext cx="7561262" cy="44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69" tIns="43435" rIns="86869" bIns="43435">
            <a:spAutoFit/>
          </a:bodyPr>
          <a:lstStyle>
            <a:lvl1pPr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3497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68363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303338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73672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1939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6511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1083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5655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lang="ko-KR" altLang="en-US" sz="2300" b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교내취업</a:t>
            </a:r>
            <a:r>
              <a:rPr lang="en-US" altLang="ko-KR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해외취업</a:t>
            </a:r>
            <a:r>
              <a:rPr lang="en-US" altLang="ko-KR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진학의 조건</a:t>
            </a:r>
            <a:endParaRPr lang="ko-KR" altLang="en-US" sz="1900" b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299" y="5847126"/>
            <a:ext cx="8390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교내취업의 경우 반드시 최저임금 </a:t>
            </a:r>
            <a:r>
              <a:rPr lang="en-US" altLang="ko-KR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r>
            <a:r>
              <a:rPr lang="ko-KR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년 </a:t>
            </a:r>
            <a:r>
              <a:rPr lang="en-US" altLang="ko-KR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116.7</a:t>
            </a:r>
            <a:r>
              <a:rPr lang="ko-KR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만원</a:t>
            </a:r>
            <a:r>
              <a:rPr lang="en-US" altLang="ko-KR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16</a:t>
            </a:r>
            <a:r>
              <a:rPr lang="ko-KR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년 </a:t>
            </a:r>
            <a:r>
              <a:rPr lang="en-US" altLang="ko-KR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126.1</a:t>
            </a:r>
            <a:r>
              <a:rPr lang="ko-KR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만원</a:t>
            </a:r>
            <a:r>
              <a:rPr lang="en-US" altLang="ko-KR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17</a:t>
            </a:r>
            <a:r>
              <a:rPr lang="ko-KR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년 </a:t>
            </a:r>
            <a:r>
              <a:rPr lang="en-US" altLang="ko-KR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135.3</a:t>
            </a:r>
            <a:r>
              <a:rPr lang="ko-KR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만원이상 입증 필수</a:t>
            </a:r>
          </a:p>
        </p:txBody>
      </p:sp>
    </p:spTree>
    <p:extLst>
      <p:ext uri="{BB962C8B-B14F-4D97-AF65-F5344CB8AC3E}">
        <p14:creationId xmlns:p14="http://schemas.microsoft.com/office/powerpoint/2010/main" val="34195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2D55-C3B0-4F26-81FD-4E5822BCDF8C}" type="slidenum">
              <a:rPr lang="en-US" altLang="ko-KR" smtClean="0"/>
              <a:pPr/>
              <a:t>7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8" y="1416766"/>
            <a:ext cx="2097096" cy="3728172"/>
          </a:xfrm>
          <a:prstGeom prst="rect">
            <a:avLst/>
          </a:prstGeom>
          <a:ln>
            <a:solidFill>
              <a:srgbClr val="3333FF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31" y="1416765"/>
            <a:ext cx="2097097" cy="3728173"/>
          </a:xfrm>
          <a:prstGeom prst="rect">
            <a:avLst/>
          </a:prstGeom>
          <a:ln>
            <a:solidFill>
              <a:srgbClr val="3333FF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95" y="1416765"/>
            <a:ext cx="2097097" cy="3728173"/>
          </a:xfrm>
          <a:prstGeom prst="rect">
            <a:avLst/>
          </a:prstGeom>
          <a:ln>
            <a:solidFill>
              <a:srgbClr val="3333FF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882" y="2839370"/>
            <a:ext cx="1971385" cy="2571529"/>
          </a:xfrm>
          <a:prstGeom prst="rect">
            <a:avLst/>
          </a:prstGeom>
          <a:ln>
            <a:solidFill>
              <a:srgbClr val="3333FF"/>
            </a:solidFill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8313" y="477838"/>
            <a:ext cx="7561262" cy="44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69" tIns="43435" rIns="86869" bIns="43435">
            <a:spAutoFit/>
          </a:bodyPr>
          <a:lstStyle>
            <a:lvl1pPr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3497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68363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303338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73672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1939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6511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1083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5655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창작정보센터 홈페이지 </a:t>
            </a:r>
            <a:r>
              <a:rPr lang="en-US" altLang="ko-KR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 </a:t>
            </a:r>
            <a:r>
              <a:rPr lang="en-US" altLang="ko-KR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job.ck.ac.kr </a:t>
            </a:r>
            <a:endParaRPr lang="ko-KR" altLang="en-US" sz="1900" b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6866645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3333FF"/>
      </a:folHlink>
    </a:clrScheme>
    <a:fontScheme name="기본 디자인">
      <a:majorFont>
        <a:latin typeface="맑은 고딕"/>
        <a:ea typeface="맑은 고딕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9" tIns="45725" rIns="91449" bIns="45725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9" tIns="45725" rIns="91449" bIns="45725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맑은 고딕" pitchFamily="50" charset="-127"/>
            <a:ea typeface="맑은 고딕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6969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1471542</TotalTime>
  <Words>231</Words>
  <Application>Microsoft Office PowerPoint</Application>
  <PresentationFormat>사용자 지정</PresentationFormat>
  <Paragraphs>38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HY헤드라인M</vt:lpstr>
      <vt:lpstr>굴림</vt:lpstr>
      <vt:lpstr>맑은 고딕</vt:lpstr>
      <vt:lpstr>Tahoma</vt:lpstr>
      <vt:lpstr>Wingdings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청강문화산업대학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 wcdma full(05.9) 로 부터 update</dc:title>
  <dc:subject>asdfadsfasf</dc:subject>
  <dc:creator>me</dc:creator>
  <cp:lastModifiedBy>이상근</cp:lastModifiedBy>
  <cp:revision>3423</cp:revision>
  <cp:lastPrinted>2015-09-05T01:28:42Z</cp:lastPrinted>
  <dcterms:created xsi:type="dcterms:W3CDTF">2003-07-02T05:23:14Z</dcterms:created>
  <dcterms:modified xsi:type="dcterms:W3CDTF">2016-08-21T14:40:01Z</dcterms:modified>
</cp:coreProperties>
</file>