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1534" r:id="rId2"/>
    <p:sldId id="1526" r:id="rId3"/>
    <p:sldId id="1522" r:id="rId4"/>
    <p:sldId id="1527" r:id="rId5"/>
    <p:sldId id="1525" r:id="rId6"/>
    <p:sldId id="1524" r:id="rId7"/>
  </p:sldIdLst>
  <p:sldSz cx="9145588" cy="6859588"/>
  <p:notesSz cx="6877050" cy="10001250"/>
  <p:defaultTextStyle>
    <a:defPPr>
      <a:defRPr lang="ko-KR"/>
    </a:defPPr>
    <a:lvl1pPr algn="l" rtl="0" fontAlgn="base" latinLnBrk="1">
      <a:spcBef>
        <a:spcPct val="50000"/>
      </a:spcBef>
      <a:spcAft>
        <a:spcPct val="0"/>
      </a:spcAft>
      <a:defRPr kumimoji="1" sz="1200" b="1" kern="1200">
        <a:solidFill>
          <a:srgbClr val="FF0066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fontAlgn="base" latinLnBrk="1">
      <a:spcBef>
        <a:spcPct val="50000"/>
      </a:spcBef>
      <a:spcAft>
        <a:spcPct val="0"/>
      </a:spcAft>
      <a:defRPr kumimoji="1" sz="1200" b="1" kern="1200">
        <a:solidFill>
          <a:srgbClr val="FF0066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fontAlgn="base" latinLnBrk="1">
      <a:spcBef>
        <a:spcPct val="50000"/>
      </a:spcBef>
      <a:spcAft>
        <a:spcPct val="0"/>
      </a:spcAft>
      <a:defRPr kumimoji="1" sz="1200" b="1" kern="1200">
        <a:solidFill>
          <a:srgbClr val="FF0066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fontAlgn="base" latinLnBrk="1">
      <a:spcBef>
        <a:spcPct val="50000"/>
      </a:spcBef>
      <a:spcAft>
        <a:spcPct val="0"/>
      </a:spcAft>
      <a:defRPr kumimoji="1" sz="1200" b="1" kern="1200">
        <a:solidFill>
          <a:srgbClr val="FF0066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fontAlgn="base" latinLnBrk="1">
      <a:spcBef>
        <a:spcPct val="50000"/>
      </a:spcBef>
      <a:spcAft>
        <a:spcPct val="0"/>
      </a:spcAft>
      <a:defRPr kumimoji="1" sz="1200" b="1" kern="1200">
        <a:solidFill>
          <a:srgbClr val="FF0066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kumimoji="1" sz="1200" b="1" kern="1200">
        <a:solidFill>
          <a:srgbClr val="FF0066"/>
        </a:solidFill>
        <a:latin typeface="맑은 고딕" pitchFamily="50" charset="-127"/>
        <a:ea typeface="맑은 고딕" pitchFamily="50" charset="-127"/>
        <a:cs typeface="+mn-cs"/>
      </a:defRPr>
    </a:lvl6pPr>
    <a:lvl7pPr marL="2743200" algn="l" defTabSz="914400" rtl="0" eaLnBrk="1" latinLnBrk="1" hangingPunct="1">
      <a:defRPr kumimoji="1" sz="1200" b="1" kern="1200">
        <a:solidFill>
          <a:srgbClr val="FF0066"/>
        </a:solidFill>
        <a:latin typeface="맑은 고딕" pitchFamily="50" charset="-127"/>
        <a:ea typeface="맑은 고딕" pitchFamily="50" charset="-127"/>
        <a:cs typeface="+mn-cs"/>
      </a:defRPr>
    </a:lvl7pPr>
    <a:lvl8pPr marL="3200400" algn="l" defTabSz="914400" rtl="0" eaLnBrk="1" latinLnBrk="1" hangingPunct="1">
      <a:defRPr kumimoji="1" sz="1200" b="1" kern="1200">
        <a:solidFill>
          <a:srgbClr val="FF0066"/>
        </a:solidFill>
        <a:latin typeface="맑은 고딕" pitchFamily="50" charset="-127"/>
        <a:ea typeface="맑은 고딕" pitchFamily="50" charset="-127"/>
        <a:cs typeface="+mn-cs"/>
      </a:defRPr>
    </a:lvl8pPr>
    <a:lvl9pPr marL="3657600" algn="l" defTabSz="914400" rtl="0" eaLnBrk="1" latinLnBrk="1" hangingPunct="1">
      <a:defRPr kumimoji="1" sz="1200" b="1" kern="1200">
        <a:solidFill>
          <a:srgbClr val="FF0066"/>
        </a:solidFill>
        <a:latin typeface="맑은 고딕" pitchFamily="50" charset="-127"/>
        <a:ea typeface="맑은 고딕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8" userDrawn="1">
          <p15:clr>
            <a:srgbClr val="A4A3A4"/>
          </p15:clr>
        </p15:guide>
        <p15:guide id="2" pos="216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이상근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0000FF"/>
    <a:srgbClr val="4D4D4D"/>
    <a:srgbClr val="3333FF"/>
    <a:srgbClr val="FFFF99"/>
    <a:srgbClr val="FFFF66"/>
    <a:srgbClr val="FF3300"/>
    <a:srgbClr val="FF0066"/>
    <a:srgbClr val="0033CC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1600" autoAdjust="0"/>
    <p:restoredTop sz="78579" autoAdjust="0"/>
  </p:normalViewPr>
  <p:slideViewPr>
    <p:cSldViewPr snapToGrid="0">
      <p:cViewPr varScale="1">
        <p:scale>
          <a:sx n="142" d="100"/>
          <a:sy n="142" d="100"/>
        </p:scale>
        <p:origin x="426" y="120"/>
      </p:cViewPr>
      <p:guideLst>
        <p:guide orient="horz" pos="2161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00" d="100"/>
          <a:sy n="100" d="100"/>
        </p:scale>
        <p:origin x="3546" y="96"/>
      </p:cViewPr>
      <p:guideLst>
        <p:guide orient="horz" pos="3148"/>
        <p:guide pos="2166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0055" cy="499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84" tIns="48192" rIns="96384" bIns="48192" numCol="1" anchor="t" anchorCtr="0" compatLnSpc="1">
            <a:prstTxWarp prst="textNoShape">
              <a:avLst/>
            </a:prstTxWarp>
          </a:bodyPr>
          <a:lstStyle>
            <a:lvl1pPr defTabSz="964524">
              <a:spcBef>
                <a:spcPct val="0"/>
              </a:spcBef>
              <a:defRPr b="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6995" y="1"/>
            <a:ext cx="2980055" cy="499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84" tIns="48192" rIns="96384" bIns="48192" numCol="1" anchor="t" anchorCtr="0" compatLnSpc="1">
            <a:prstTxWarp prst="textNoShape">
              <a:avLst/>
            </a:prstTxWarp>
          </a:bodyPr>
          <a:lstStyle>
            <a:lvl1pPr algn="r" defTabSz="964524">
              <a:spcBef>
                <a:spcPct val="0"/>
              </a:spcBef>
              <a:defRPr b="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01596"/>
            <a:ext cx="2980055" cy="499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84" tIns="48192" rIns="96384" bIns="48192" numCol="1" anchor="b" anchorCtr="0" compatLnSpc="1">
            <a:prstTxWarp prst="textNoShape">
              <a:avLst/>
            </a:prstTxWarp>
          </a:bodyPr>
          <a:lstStyle>
            <a:lvl1pPr defTabSz="964524">
              <a:spcBef>
                <a:spcPct val="0"/>
              </a:spcBef>
              <a:defRPr b="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endParaRPr lang="en-US" altLang="ko-K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6995" y="9501596"/>
            <a:ext cx="2980055" cy="499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84" tIns="48192" rIns="96384" bIns="48192" numCol="1" anchor="b" anchorCtr="0" compatLnSpc="1">
            <a:prstTxWarp prst="textNoShape">
              <a:avLst/>
            </a:prstTxWarp>
          </a:bodyPr>
          <a:lstStyle>
            <a:lvl1pPr algn="r" defTabSz="964524">
              <a:spcBef>
                <a:spcPct val="0"/>
              </a:spcBef>
              <a:defRPr b="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fld id="{54255DF9-1A03-4D77-948F-D937590E01B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58848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00625" cy="3751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986193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 latinLnBrk="1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3988" cy="1471613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7788"/>
            <a:ext cx="6402388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5C71FB7-714C-43FA-AC0E-D63E4720F526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46344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3338" cy="58547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26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D97250-C1EE-4961-8D3F-124DC44E620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78396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2188"/>
            <a:ext cx="5487987" cy="5667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7987" cy="41163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8925"/>
            <a:ext cx="5487987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E2A79A-D0FE-4335-A716-7A00D8C65F5F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15286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39738"/>
            <a:ext cx="8231188" cy="4572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31188" cy="45275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BCFFD1E-9283-42B7-A79F-6E65EE5DAA31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82603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30988" y="439738"/>
            <a:ext cx="2057400" cy="568801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439738"/>
            <a:ext cx="6021388" cy="56880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CD9AFD8-F907-41F7-A93A-DB7255E0228F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0880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563938" y="6381750"/>
            <a:ext cx="2133600" cy="261938"/>
          </a:xfrm>
        </p:spPr>
        <p:txBody>
          <a:bodyPr/>
          <a:lstStyle>
            <a:lvl1pPr>
              <a:defRPr/>
            </a:lvl1pPr>
          </a:lstStyle>
          <a:p>
            <a:fld id="{63C41373-B014-4355-85FC-BF33781AEF0E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27288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39738"/>
            <a:ext cx="8231188" cy="4572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31188" cy="45275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6018E5B-E38A-451D-8319-9DC5EA7FF86B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85463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8488"/>
            <a:ext cx="7773987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3987" cy="15017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93C19C7-F176-4799-9124-F84BAD4E4E01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61078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39738"/>
            <a:ext cx="8231188" cy="4572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75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40188" cy="45275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3926F74-BEDE-471C-A16E-F891C7A086E4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47848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31188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28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6613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6613" y="2174875"/>
            <a:ext cx="4041775" cy="39528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0331F1-30BC-4446-9AE9-400F05ED4A4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2749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39738"/>
            <a:ext cx="8231188" cy="4572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1CD452-A6D6-436D-B9D9-B4B678DF112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9451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DD2D55-C3B0-4F26-81FD-4E5822BCDF8C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3718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BB832-892A-4FA0-AA5E-C0A3108AF9C6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74738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BB832-892A-4FA0-AA5E-C0A3108AF9C6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0272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Rectangle 7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63938" y="6381750"/>
            <a:ext cx="2133600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1604" tIns="40803" rIns="81604" bIns="40803" numCol="1" anchor="t" anchorCtr="0" compatLnSpc="1">
            <a:prstTxWarp prst="textNoShape">
              <a:avLst/>
            </a:prstTxWarp>
          </a:bodyPr>
          <a:lstStyle>
            <a:lvl1pPr algn="ctr" defTabSz="815975">
              <a:spcBef>
                <a:spcPct val="0"/>
              </a:spcBef>
              <a:defRPr sz="160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1pPr>
          </a:lstStyle>
          <a:p>
            <a:fld id="{EE1BB832-892A-4FA0-AA5E-C0A3108AF9C6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44386" name="Rectangle 2050"/>
          <p:cNvSpPr>
            <a:spLocks noChangeArrowheads="1"/>
          </p:cNvSpPr>
          <p:nvPr/>
        </p:nvSpPr>
        <p:spPr bwMode="gray">
          <a:xfrm>
            <a:off x="468313" y="909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3" tIns="45708" rIns="91413" bIns="45708" anchor="ctr"/>
          <a:lstStyle/>
          <a:p>
            <a:pPr algn="ctr" latinLnBrk="0">
              <a:spcBef>
                <a:spcPct val="0"/>
              </a:spcBef>
              <a:defRPr/>
            </a:pPr>
            <a:endParaRPr lang="ko-KR" altLang="ko-KR" sz="2400" b="0">
              <a:solidFill>
                <a:schemeClr val="tx1"/>
              </a:solidFill>
              <a:latin typeface="Tahoma" pitchFamily="34" charset="0"/>
              <a:ea typeface="굴림" pitchFamily="50" charset="-127"/>
            </a:endParaRPr>
          </a:p>
        </p:txBody>
      </p:sp>
      <p:sp>
        <p:nvSpPr>
          <p:cNvPr id="144392" name="Rectangle 2056"/>
          <p:cNvSpPr>
            <a:spLocks noChangeArrowheads="1"/>
          </p:cNvSpPr>
          <p:nvPr/>
        </p:nvSpPr>
        <p:spPr bwMode="gray">
          <a:xfrm>
            <a:off x="438150" y="6291263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3" tIns="45708" rIns="91413" bIns="45708" anchor="ctr"/>
          <a:lstStyle/>
          <a:p>
            <a:pPr algn="ctr" latinLnBrk="0">
              <a:spcBef>
                <a:spcPct val="0"/>
              </a:spcBef>
              <a:defRPr/>
            </a:pPr>
            <a:endParaRPr lang="ko-KR" altLang="ko-KR" sz="2400" b="0">
              <a:solidFill>
                <a:schemeClr val="tx1"/>
              </a:solidFill>
              <a:latin typeface="Tahoma" pitchFamily="34" charset="0"/>
              <a:ea typeface="굴림" pitchFamily="50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1" r:id="rId8"/>
    <p:sldLayoutId id="2147483662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hf hdr="0" ftr="0" dt="0"/>
  <p:txStyles>
    <p:titleStyle>
      <a:lvl1pPr algn="l" defTabSz="868363" rtl="0" fontAlgn="base" latinLnBrk="1">
        <a:spcBef>
          <a:spcPct val="0"/>
        </a:spcBef>
        <a:spcAft>
          <a:spcPct val="0"/>
        </a:spcAft>
        <a:defRPr kumimoji="1" sz="2800" b="1">
          <a:solidFill>
            <a:srgbClr val="3333FF"/>
          </a:solidFill>
          <a:latin typeface="+mj-lt"/>
          <a:ea typeface="+mj-ea"/>
          <a:cs typeface="+mj-cs"/>
        </a:defRPr>
      </a:lvl1pPr>
      <a:lvl2pPr algn="l" defTabSz="868363" rtl="0" fontAlgn="base" latinLnBrk="1">
        <a:spcBef>
          <a:spcPct val="0"/>
        </a:spcBef>
        <a:spcAft>
          <a:spcPct val="0"/>
        </a:spcAft>
        <a:defRPr kumimoji="1" sz="2800" b="1">
          <a:solidFill>
            <a:srgbClr val="3333FF"/>
          </a:solidFill>
          <a:latin typeface="맑은 고딕" pitchFamily="50" charset="-127"/>
          <a:ea typeface="맑은 고딕" pitchFamily="50" charset="-127"/>
        </a:defRPr>
      </a:lvl2pPr>
      <a:lvl3pPr algn="l" defTabSz="868363" rtl="0" fontAlgn="base" latinLnBrk="1">
        <a:spcBef>
          <a:spcPct val="0"/>
        </a:spcBef>
        <a:spcAft>
          <a:spcPct val="0"/>
        </a:spcAft>
        <a:defRPr kumimoji="1" sz="2800" b="1">
          <a:solidFill>
            <a:srgbClr val="3333FF"/>
          </a:solidFill>
          <a:latin typeface="맑은 고딕" pitchFamily="50" charset="-127"/>
          <a:ea typeface="맑은 고딕" pitchFamily="50" charset="-127"/>
        </a:defRPr>
      </a:lvl3pPr>
      <a:lvl4pPr algn="l" defTabSz="868363" rtl="0" fontAlgn="base" latinLnBrk="1">
        <a:spcBef>
          <a:spcPct val="0"/>
        </a:spcBef>
        <a:spcAft>
          <a:spcPct val="0"/>
        </a:spcAft>
        <a:defRPr kumimoji="1" sz="2800" b="1">
          <a:solidFill>
            <a:srgbClr val="3333FF"/>
          </a:solidFill>
          <a:latin typeface="맑은 고딕" pitchFamily="50" charset="-127"/>
          <a:ea typeface="맑은 고딕" pitchFamily="50" charset="-127"/>
        </a:defRPr>
      </a:lvl4pPr>
      <a:lvl5pPr algn="l" defTabSz="868363" rtl="0" fontAlgn="base" latinLnBrk="1">
        <a:spcBef>
          <a:spcPct val="0"/>
        </a:spcBef>
        <a:spcAft>
          <a:spcPct val="0"/>
        </a:spcAft>
        <a:defRPr kumimoji="1" sz="2800" b="1">
          <a:solidFill>
            <a:srgbClr val="3333FF"/>
          </a:solidFill>
          <a:latin typeface="맑은 고딕" pitchFamily="50" charset="-127"/>
          <a:ea typeface="맑은 고딕" pitchFamily="50" charset="-127"/>
        </a:defRPr>
      </a:lvl5pPr>
      <a:lvl6pPr marL="457200" algn="l" defTabSz="868363" rtl="0" fontAlgn="base" latinLnBrk="1">
        <a:spcBef>
          <a:spcPct val="0"/>
        </a:spcBef>
        <a:spcAft>
          <a:spcPct val="0"/>
        </a:spcAft>
        <a:defRPr kumimoji="1" sz="2800" b="1">
          <a:solidFill>
            <a:srgbClr val="3333FF"/>
          </a:solidFill>
          <a:latin typeface="맑은 고딕" pitchFamily="50" charset="-127"/>
          <a:ea typeface="맑은 고딕" pitchFamily="50" charset="-127"/>
        </a:defRPr>
      </a:lvl6pPr>
      <a:lvl7pPr marL="914400" algn="l" defTabSz="868363" rtl="0" fontAlgn="base" latinLnBrk="1">
        <a:spcBef>
          <a:spcPct val="0"/>
        </a:spcBef>
        <a:spcAft>
          <a:spcPct val="0"/>
        </a:spcAft>
        <a:defRPr kumimoji="1" sz="2800" b="1">
          <a:solidFill>
            <a:srgbClr val="3333FF"/>
          </a:solidFill>
          <a:latin typeface="맑은 고딕" pitchFamily="50" charset="-127"/>
          <a:ea typeface="맑은 고딕" pitchFamily="50" charset="-127"/>
        </a:defRPr>
      </a:lvl7pPr>
      <a:lvl8pPr marL="1371600" algn="l" defTabSz="868363" rtl="0" fontAlgn="base" latinLnBrk="1">
        <a:spcBef>
          <a:spcPct val="0"/>
        </a:spcBef>
        <a:spcAft>
          <a:spcPct val="0"/>
        </a:spcAft>
        <a:defRPr kumimoji="1" sz="2800" b="1">
          <a:solidFill>
            <a:srgbClr val="3333FF"/>
          </a:solidFill>
          <a:latin typeface="맑은 고딕" pitchFamily="50" charset="-127"/>
          <a:ea typeface="맑은 고딕" pitchFamily="50" charset="-127"/>
        </a:defRPr>
      </a:lvl8pPr>
      <a:lvl9pPr marL="1828800" algn="l" defTabSz="868363" rtl="0" fontAlgn="base" latinLnBrk="1">
        <a:spcBef>
          <a:spcPct val="0"/>
        </a:spcBef>
        <a:spcAft>
          <a:spcPct val="0"/>
        </a:spcAft>
        <a:defRPr kumimoji="1" sz="2800" b="1">
          <a:solidFill>
            <a:srgbClr val="3333FF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25438" indent="-325438" algn="l" defTabSz="868363" rtl="0" fontAlgn="base" latinLnBrk="1">
        <a:spcBef>
          <a:spcPct val="20000"/>
        </a:spcBef>
        <a:spcAft>
          <a:spcPct val="0"/>
        </a:spcAft>
        <a:buChar char="•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706438" indent="-271463" algn="l" defTabSz="868363" rtl="0" fontAlgn="base" latinLnBrk="1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085850" indent="-217488" algn="l" defTabSz="868363" rtl="0" fontAlgn="base" latinLnBrk="1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20825" indent="-217488" algn="l" defTabSz="868363" rtl="0" fontAlgn="base" latinLnBrk="1">
        <a:spcBef>
          <a:spcPct val="20000"/>
        </a:spcBef>
        <a:spcAft>
          <a:spcPct val="0"/>
        </a:spcAft>
        <a:buChar char="–"/>
        <a:defRPr kumimoji="1" sz="1900">
          <a:solidFill>
            <a:schemeClr val="tx1"/>
          </a:solidFill>
          <a:latin typeface="+mn-lt"/>
          <a:ea typeface="+mn-ea"/>
        </a:defRPr>
      </a:lvl4pPr>
      <a:lvl5pPr marL="1955800" indent="-219075" algn="l" defTabSz="868363" rtl="0" fontAlgn="base" latinLnBrk="1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5pPr>
      <a:lvl6pPr marL="2413000" indent="-219075" algn="l" defTabSz="868363" rtl="0" fontAlgn="base" latinLnBrk="1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6pPr>
      <a:lvl7pPr marL="2870200" indent="-219075" algn="l" defTabSz="868363" rtl="0" fontAlgn="base" latinLnBrk="1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7pPr>
      <a:lvl8pPr marL="3327400" indent="-219075" algn="l" defTabSz="868363" rtl="0" fontAlgn="base" latinLnBrk="1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8pPr>
      <a:lvl9pPr marL="3784600" indent="-219075" algn="l" defTabSz="868363" rtl="0" fontAlgn="base" latinLnBrk="1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hanja.naver.com/search?query=%E6%87%B8&amp;direct=false" TargetMode="External"/><Relationship Id="rId2" Type="http://schemas.openxmlformats.org/officeDocument/2006/relationships/hyperlink" Target="http://hanja.naver.com/search?query=%E8%80%B3&amp;direct=false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emf"/><Relationship Id="rId5" Type="http://schemas.openxmlformats.org/officeDocument/2006/relationships/hyperlink" Target="http://hanja.naver.com/search?query=%E9%BC%BB&amp;direct=false" TargetMode="External"/><Relationship Id="rId4" Type="http://schemas.openxmlformats.org/officeDocument/2006/relationships/hyperlink" Target="http://hanja.naver.com/search?query=%E9%88%B4&amp;direct=fals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D2D55-C3B0-4F26-81FD-4E5822BCDF8C}" type="slidenum">
              <a:rPr lang="en-US" altLang="ko-KR" smtClean="0"/>
              <a:pPr/>
              <a:t>1</a:t>
            </a:fld>
            <a:endParaRPr lang="en-US" altLang="ko-KR"/>
          </a:p>
        </p:txBody>
      </p:sp>
      <p:sp>
        <p:nvSpPr>
          <p:cNvPr id="3" name="TextBox 2"/>
          <p:cNvSpPr txBox="1"/>
          <p:nvPr/>
        </p:nvSpPr>
        <p:spPr>
          <a:xfrm>
            <a:off x="910615" y="2227384"/>
            <a:ext cx="759252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err="1">
                <a:solidFill>
                  <a:schemeClr val="accent2"/>
                </a:solidFill>
              </a:rPr>
              <a:t>취업관리를</a:t>
            </a:r>
            <a:r>
              <a:rPr lang="ko-KR" altLang="en-US" sz="4400" dirty="0">
                <a:solidFill>
                  <a:schemeClr val="accent2"/>
                </a:solidFill>
              </a:rPr>
              <a:t> 위한 </a:t>
            </a:r>
            <a:br>
              <a:rPr lang="en-US" altLang="ko-KR" sz="4400" dirty="0">
                <a:solidFill>
                  <a:schemeClr val="accent2"/>
                </a:solidFill>
              </a:rPr>
            </a:br>
            <a:r>
              <a:rPr lang="en-US" altLang="ko-KR" sz="4400" dirty="0">
                <a:solidFill>
                  <a:schemeClr val="accent2"/>
                </a:solidFill>
              </a:rPr>
              <a:t>        </a:t>
            </a:r>
            <a:r>
              <a:rPr lang="ko-KR" altLang="en-US" sz="4400" dirty="0">
                <a:solidFill>
                  <a:schemeClr val="accent2"/>
                </a:solidFill>
              </a:rPr>
              <a:t>세금과 </a:t>
            </a:r>
            <a:r>
              <a:rPr lang="en-US" altLang="ko-KR" sz="4400" dirty="0">
                <a:solidFill>
                  <a:schemeClr val="accent2"/>
                </a:solidFill>
              </a:rPr>
              <a:t>4</a:t>
            </a:r>
            <a:r>
              <a:rPr lang="ko-KR" altLang="en-US" sz="4400" dirty="0" err="1">
                <a:solidFill>
                  <a:schemeClr val="accent2"/>
                </a:solidFill>
              </a:rPr>
              <a:t>대보험의</a:t>
            </a:r>
            <a:r>
              <a:rPr lang="ko-KR" altLang="en-US" sz="4400" dirty="0">
                <a:solidFill>
                  <a:schemeClr val="accent2"/>
                </a:solidFill>
              </a:rPr>
              <a:t> 이해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92738" y="4603260"/>
            <a:ext cx="649458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800" dirty="0">
                <a:solidFill>
                  <a:schemeClr val="accent2"/>
                </a:solidFill>
              </a:rPr>
              <a:t>취업정보센터</a:t>
            </a:r>
            <a:r>
              <a:rPr lang="en-US" altLang="ko-KR" sz="1800" dirty="0">
                <a:solidFill>
                  <a:schemeClr val="accent2"/>
                </a:solidFill>
              </a:rPr>
              <a:t>/</a:t>
            </a:r>
            <a:r>
              <a:rPr lang="ko-KR" altLang="en-US" sz="1800" dirty="0">
                <a:solidFill>
                  <a:schemeClr val="accent2"/>
                </a:solidFill>
              </a:rPr>
              <a:t>현장실습지원센터</a:t>
            </a:r>
            <a:endParaRPr lang="en-US" altLang="ko-KR" sz="1800" dirty="0">
              <a:solidFill>
                <a:schemeClr val="accent2"/>
              </a:solidFill>
            </a:endParaRPr>
          </a:p>
          <a:p>
            <a:pPr algn="ctr"/>
            <a:r>
              <a:rPr lang="en-US" altLang="ko-KR" sz="1800" dirty="0">
                <a:solidFill>
                  <a:schemeClr val="accent2"/>
                </a:solidFill>
              </a:rPr>
              <a:t>2016</a:t>
            </a:r>
            <a:r>
              <a:rPr lang="ko-KR" altLang="en-US" sz="1800" dirty="0">
                <a:solidFill>
                  <a:schemeClr val="accent2"/>
                </a:solidFill>
              </a:rPr>
              <a:t>년</a:t>
            </a:r>
            <a:r>
              <a:rPr lang="en-US" altLang="ko-KR" sz="1800" dirty="0">
                <a:solidFill>
                  <a:schemeClr val="accent2"/>
                </a:solidFill>
              </a:rPr>
              <a:t>6</a:t>
            </a:r>
            <a:r>
              <a:rPr lang="ko-KR" altLang="en-US" sz="1800" dirty="0">
                <a:solidFill>
                  <a:schemeClr val="accent2"/>
                </a:solidFill>
              </a:rPr>
              <a:t>월</a:t>
            </a:r>
            <a:r>
              <a:rPr lang="en-US" altLang="ko-KR" sz="1800" dirty="0">
                <a:solidFill>
                  <a:schemeClr val="accent2"/>
                </a:solidFill>
              </a:rPr>
              <a:t>7</a:t>
            </a:r>
            <a:r>
              <a:rPr lang="ko-KR" altLang="en-US" sz="1800" dirty="0">
                <a:solidFill>
                  <a:schemeClr val="accent2"/>
                </a:solidFill>
              </a:rPr>
              <a:t>일</a:t>
            </a:r>
          </a:p>
        </p:txBody>
      </p:sp>
    </p:spTree>
    <p:extLst>
      <p:ext uri="{BB962C8B-B14F-4D97-AF65-F5344CB8AC3E}">
        <p14:creationId xmlns:p14="http://schemas.microsoft.com/office/powerpoint/2010/main" val="3975588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D2D55-C3B0-4F26-81FD-4E5822BCDF8C}" type="slidenum">
              <a:rPr lang="en-US" altLang="ko-KR" smtClean="0"/>
              <a:pPr/>
              <a:t>2</a:t>
            </a:fld>
            <a:endParaRPr lang="en-US" altLang="ko-KR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68313" y="477838"/>
            <a:ext cx="7561262" cy="441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869" tIns="43435" rIns="86869" bIns="43435">
            <a:spAutoFit/>
          </a:bodyPr>
          <a:lstStyle>
            <a:lvl1pPr defTabSz="868363">
              <a:spcBef>
                <a:spcPct val="0"/>
              </a:spcBef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434975" defTabSz="868363">
              <a:spcBef>
                <a:spcPct val="0"/>
              </a:spcBef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868363" defTabSz="868363">
              <a:spcBef>
                <a:spcPct val="0"/>
              </a:spcBef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303338" defTabSz="868363">
              <a:spcBef>
                <a:spcPct val="0"/>
              </a:spcBef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1736725" defTabSz="868363">
              <a:spcBef>
                <a:spcPct val="0"/>
              </a:spcBef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193925" defTabSz="868363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651125" defTabSz="868363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108325" defTabSz="868363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565525" defTabSz="868363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>
              <a:spcBef>
                <a:spcPct val="50000"/>
              </a:spcBef>
            </a:pPr>
            <a:r>
              <a:rPr lang="ko-KR" altLang="en-US" sz="2300" b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소득의 종류와 취업률 관리</a:t>
            </a:r>
            <a:endParaRPr lang="en-US" altLang="ko-KR" sz="2300" b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3251" y="4475308"/>
            <a:ext cx="816388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ko-KR" altLang="en-US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기타소득 </a:t>
            </a:r>
            <a:r>
              <a:rPr lang="en-US" altLang="ko-KR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: </a:t>
            </a:r>
            <a:r>
              <a:rPr lang="ko-KR" altLang="en-US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고용되지 않고 일시적</a:t>
            </a:r>
            <a:r>
              <a:rPr lang="en-US" altLang="ko-KR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간헐적으로 노동을 제공 </a:t>
            </a:r>
            <a:r>
              <a:rPr lang="en-US" altLang="ko-KR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특강</a:t>
            </a:r>
            <a:r>
              <a:rPr lang="en-US" altLang="ko-KR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연구용역 </a:t>
            </a:r>
            <a:r>
              <a:rPr lang="en-US" altLang="ko-KR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. . .)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ko-KR" altLang="en-US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사업소득 </a:t>
            </a:r>
            <a:r>
              <a:rPr lang="en-US" altLang="ko-KR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: </a:t>
            </a:r>
            <a:r>
              <a:rPr lang="ko-KR" altLang="en-US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고용되지 않고 계속적</a:t>
            </a:r>
            <a:r>
              <a:rPr lang="en-US" altLang="ko-KR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반복적으로</a:t>
            </a:r>
            <a:r>
              <a:rPr lang="en-US" altLang="ko-KR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 3</a:t>
            </a:r>
            <a:r>
              <a:rPr lang="ko-KR" altLang="en-US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개월 이하 노동을 제공 </a:t>
            </a:r>
            <a:r>
              <a:rPr lang="en-US" altLang="ko-KR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아르바이트</a:t>
            </a:r>
            <a:r>
              <a:rPr lang="en-US" altLang="ko-KR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,</a:t>
            </a:r>
            <a:r>
              <a:rPr lang="ko-KR" altLang="en-US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학원강사  </a:t>
            </a:r>
            <a:r>
              <a:rPr lang="en-US" altLang="ko-KR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. . .)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ko-KR" altLang="en-US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근로소득 </a:t>
            </a:r>
            <a:r>
              <a:rPr lang="en-US" altLang="ko-KR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: </a:t>
            </a:r>
            <a:r>
              <a:rPr lang="ko-KR" altLang="en-US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고용되어 노동을 제공</a:t>
            </a:r>
            <a:r>
              <a:rPr lang="en-US" altLang="ko-KR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, 4</a:t>
            </a:r>
            <a:r>
              <a:rPr lang="ko-KR" altLang="en-US" sz="1300" dirty="0" err="1">
                <a:solidFill>
                  <a:schemeClr val="accent4">
                    <a:lumMod val="75000"/>
                    <a:lumOff val="25000"/>
                  </a:schemeClr>
                </a:solidFill>
              </a:rPr>
              <a:t>대보험</a:t>
            </a:r>
            <a:r>
              <a:rPr lang="ko-KR" altLang="en-US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 가입 의무 </a:t>
            </a:r>
            <a:r>
              <a:rPr lang="en-US" altLang="ko-KR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월급쟁이</a:t>
            </a:r>
            <a:r>
              <a:rPr lang="en-US" altLang="ko-KR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1300" dirty="0" err="1">
                <a:solidFill>
                  <a:schemeClr val="accent4">
                    <a:lumMod val="75000"/>
                    <a:lumOff val="25000"/>
                  </a:schemeClr>
                </a:solidFill>
              </a:rPr>
              <a:t>일용노동자</a:t>
            </a:r>
            <a:r>
              <a:rPr lang="ko-KR" altLang="en-US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. . .)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ko-KR" altLang="en-US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영세 업종의 일시적</a:t>
            </a:r>
            <a:r>
              <a:rPr lang="en-US" altLang="ko-KR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아르바이트</a:t>
            </a:r>
            <a:r>
              <a:rPr lang="en-US" altLang="ko-KR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, 3</a:t>
            </a:r>
            <a:r>
              <a:rPr lang="ko-KR" altLang="en-US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개월 이하 수습기간 등은 기타</a:t>
            </a:r>
            <a:r>
              <a:rPr lang="en-US" altLang="ko-KR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사업</a:t>
            </a:r>
            <a:r>
              <a:rPr lang="en-US" altLang="ko-KR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근로소득</a:t>
            </a:r>
            <a:r>
              <a:rPr lang="en-US" altLang="ko-KR" sz="13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? </a:t>
            </a:r>
            <a:r>
              <a:rPr lang="en-US" altLang="ko-KR" sz="130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 </a:t>
            </a:r>
            <a:r>
              <a:rPr lang="zh-TW" altLang="en-US" sz="1400" u="sng" dirty="0">
                <a:hlinkClick r:id="rId2"/>
              </a:rPr>
              <a:t>耳</a:t>
            </a:r>
            <a:r>
              <a:rPr lang="zh-TW" altLang="en-US" sz="1400" u="sng" dirty="0">
                <a:hlinkClick r:id="rId3"/>
              </a:rPr>
              <a:t>懸</a:t>
            </a:r>
            <a:r>
              <a:rPr lang="zh-TW" altLang="en-US" sz="1400" u="sng" dirty="0">
                <a:hlinkClick r:id="rId4"/>
              </a:rPr>
              <a:t>鈴</a:t>
            </a:r>
            <a:r>
              <a:rPr lang="zh-TW" altLang="en-US" sz="1400" u="sng" dirty="0">
                <a:hlinkClick r:id="rId5"/>
              </a:rPr>
              <a:t>鼻</a:t>
            </a:r>
            <a:r>
              <a:rPr lang="zh-TW" altLang="en-US" sz="1400" u="sng" dirty="0">
                <a:hlinkClick r:id="rId3"/>
              </a:rPr>
              <a:t>懸</a:t>
            </a:r>
            <a:r>
              <a:rPr lang="zh-TW" altLang="en-US" sz="1400" u="sng" dirty="0">
                <a:hlinkClick r:id="rId4"/>
              </a:rPr>
              <a:t>鈴</a:t>
            </a:r>
            <a:endParaRPr lang="en-US" altLang="zh-TW" sz="1400" u="sng" dirty="0"/>
          </a:p>
          <a:p>
            <a:pPr marL="628650" lvl="1" indent="-171450">
              <a:buFont typeface="Wingdings" panose="05000000000000000000" pitchFamily="2" charset="2"/>
              <a:buChar char="§"/>
            </a:pPr>
            <a:r>
              <a:rPr lang="ko-KR" altLang="en-US" sz="1400" b="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취업률 관리 입장에서는 당연히 사업소득이 유리합니다</a:t>
            </a:r>
            <a:endParaRPr lang="en-US" sz="1400" b="0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0"/>
            <a:ext cx="91455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Helvetica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2400" y="152400"/>
            <a:ext cx="91455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Helvetica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3251" y="1219963"/>
            <a:ext cx="7536901" cy="295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987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D2D55-C3B0-4F26-81FD-4E5822BCDF8C}" type="slidenum">
              <a:rPr lang="en-US" altLang="ko-KR" smtClean="0"/>
              <a:pPr/>
              <a:t>3</a:t>
            </a:fld>
            <a:endParaRPr lang="en-US" altLang="ko-KR"/>
          </a:p>
        </p:txBody>
      </p:sp>
      <p:sp>
        <p:nvSpPr>
          <p:cNvPr id="5" name="TextBox 4"/>
          <p:cNvSpPr txBox="1"/>
          <p:nvPr/>
        </p:nvSpPr>
        <p:spPr>
          <a:xfrm>
            <a:off x="568201" y="4730157"/>
            <a:ext cx="8397744" cy="1487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400"/>
              </a:spcBef>
              <a:buFont typeface="Wingdings" panose="05000000000000000000" pitchFamily="2" charset="2"/>
              <a:buChar char="q"/>
            </a:pP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정상고용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(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정규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,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비정규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,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파견 등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) but 4</a:t>
            </a:r>
            <a:r>
              <a:rPr lang="ko-KR" altLang="en-US" dirty="0" err="1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대보험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ko-KR" altLang="en-US" dirty="0" err="1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미가입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 no 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세금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, 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사회적 투명인간</a:t>
            </a:r>
            <a:endParaRPr lang="en-US" altLang="ko-KR" dirty="0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endParaRPr>
          </a:p>
          <a:p>
            <a:pPr marL="171450" indent="-171450">
              <a:spcBef>
                <a:spcPts val="400"/>
              </a:spcBef>
              <a:buFont typeface="Wingdings" panose="05000000000000000000" pitchFamily="2" charset="2"/>
              <a:buChar char="q"/>
            </a:pP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산재보험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 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회사 업무 중 사고시 정당한 보상</a:t>
            </a:r>
            <a:endParaRPr lang="en-US" altLang="ko-K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1450" indent="-171450">
              <a:spcBef>
                <a:spcPts val="400"/>
              </a:spcBef>
              <a:buFont typeface="Wingdings" panose="05000000000000000000" pitchFamily="2" charset="2"/>
              <a:buChar char="q"/>
            </a:pP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국민연금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me_6.7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만원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월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+ 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회사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_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대응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6.7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만원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+ 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소득재분배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 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최소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20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만원 이상 국민연금 적립</a:t>
            </a:r>
            <a:endParaRPr lang="en-US" altLang="ko-KR" dirty="0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endParaRPr>
          </a:p>
          <a:p>
            <a:pPr marL="171450" indent="-171450">
              <a:spcBef>
                <a:spcPts val="400"/>
              </a:spcBef>
              <a:buFont typeface="Wingdings" panose="05000000000000000000" pitchFamily="2" charset="2"/>
              <a:buChar char="q"/>
            </a:pP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고용보험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me_1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만원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/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월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 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실직 시 약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4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만원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/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일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, 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90~240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일 실업수당 수령</a:t>
            </a:r>
            <a:endParaRPr lang="en-US" altLang="ko-KR" dirty="0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endParaRPr>
          </a:p>
          <a:p>
            <a:pPr marL="171450" indent="-171450">
              <a:spcBef>
                <a:spcPts val="400"/>
              </a:spcBef>
              <a:buFont typeface="Wingdings" panose="05000000000000000000" pitchFamily="2" charset="2"/>
              <a:buChar char="q"/>
            </a:pP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건강보험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me_4.9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만원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 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이미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지역건강보험에 가입되어 있기에 조금은 아까운 느낌 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^^</a:t>
            </a:r>
          </a:p>
          <a:p>
            <a:pPr marL="171450" indent="-171450">
              <a:spcBef>
                <a:spcPts val="400"/>
              </a:spcBef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4</a:t>
            </a:r>
            <a:r>
              <a:rPr lang="ko-KR" altLang="en-US" sz="1400" dirty="0" err="1">
                <a:solidFill>
                  <a:srgbClr val="0000FF"/>
                </a:solidFill>
                <a:sym typeface="Wingdings" panose="05000000000000000000" pitchFamily="2" charset="2"/>
              </a:rPr>
              <a:t>대보험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 가입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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경제적 이득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퇴직금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, </a:t>
            </a:r>
            <a:r>
              <a:rPr lang="ko-KR" altLang="en-US" sz="1400" dirty="0" err="1">
                <a:solidFill>
                  <a:srgbClr val="0000FF"/>
                </a:solidFill>
                <a:sym typeface="Wingdings" panose="05000000000000000000" pitchFamily="2" charset="2"/>
              </a:rPr>
              <a:t>경력증명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,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 신용관리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. .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회사는 아까운 돈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직원은 엄청 이익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!!!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68313" y="477838"/>
            <a:ext cx="7561262" cy="441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869" tIns="43435" rIns="86869" bIns="43435">
            <a:spAutoFit/>
          </a:bodyPr>
          <a:lstStyle>
            <a:lvl1pPr defTabSz="868363">
              <a:spcBef>
                <a:spcPct val="0"/>
              </a:spcBef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434975" defTabSz="868363">
              <a:spcBef>
                <a:spcPct val="0"/>
              </a:spcBef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868363" defTabSz="868363">
              <a:spcBef>
                <a:spcPct val="0"/>
              </a:spcBef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303338" defTabSz="868363">
              <a:spcBef>
                <a:spcPct val="0"/>
              </a:spcBef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1736725" defTabSz="868363">
              <a:spcBef>
                <a:spcPct val="0"/>
              </a:spcBef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193925" defTabSz="868363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651125" defTabSz="868363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108325" defTabSz="868363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565525" defTabSz="868363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>
              <a:spcBef>
                <a:spcPct val="50000"/>
              </a:spcBef>
            </a:pPr>
            <a:r>
              <a:rPr lang="ko-KR" altLang="en-US" sz="2300" b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신입사원의 </a:t>
            </a:r>
            <a:r>
              <a:rPr lang="en-US" altLang="ko-KR" sz="2300" b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300" b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대보험</a:t>
            </a:r>
            <a:r>
              <a:rPr lang="ko-KR" altLang="en-US" sz="2300" b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가입 실익은</a:t>
            </a:r>
            <a:r>
              <a:rPr lang="en-US" altLang="ko-KR" sz="2300" b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?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19" y="1059523"/>
            <a:ext cx="5403499" cy="2163032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19" y="3370471"/>
            <a:ext cx="4076588" cy="1226882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6418" y="3222555"/>
            <a:ext cx="2638329" cy="164679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082988" y="1580967"/>
            <a:ext cx="667310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0" rIns="36000" bIns="0" rtlCol="0">
            <a:spAutoFit/>
          </a:bodyPr>
          <a:lstStyle/>
          <a:p>
            <a:pPr algn="r"/>
            <a:r>
              <a:rPr lang="en-US" altLang="ko-KR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37.9</a:t>
            </a:r>
            <a:r>
              <a:rPr lang="ko-KR" alt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만원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91616" y="3285832"/>
            <a:ext cx="1015253" cy="169277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0" rIns="36000" bIns="0" rtlCol="0">
            <a:spAutoFit/>
          </a:bodyPr>
          <a:lstStyle/>
          <a:p>
            <a:r>
              <a:rPr lang="ko-KR" altLang="en-US" sz="11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상한</a:t>
            </a:r>
            <a:r>
              <a:rPr lang="en-US" altLang="ko-KR" sz="11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421</a:t>
            </a:r>
            <a:r>
              <a:rPr lang="ko-KR" altLang="en-US" sz="11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만원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46418" y="1580967"/>
            <a:ext cx="1640543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0" rIns="36000" bIns="0" rtlCol="0">
            <a:spAutoFit/>
          </a:bodyPr>
          <a:lstStyle/>
          <a:p>
            <a:r>
              <a:rPr lang="en-US" altLang="ko-KR" b="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anose="05000000000000000000" pitchFamily="2" charset="2"/>
              </a:rPr>
              <a:t></a:t>
            </a:r>
            <a:r>
              <a:rPr lang="ko-KR" altLang="en-US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소득상한</a:t>
            </a:r>
            <a:r>
              <a:rPr lang="ko-KR" alt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월</a:t>
            </a:r>
            <a:r>
              <a:rPr lang="en-US" altLang="ko-KR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421</a:t>
            </a:r>
            <a:r>
              <a:rPr lang="ko-KR" alt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만원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46418" y="1838437"/>
            <a:ext cx="2177311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0" rIns="36000" bIns="0" rtlCol="0">
            <a:spAutoFit/>
          </a:bodyPr>
          <a:lstStyle/>
          <a:p>
            <a:r>
              <a:rPr lang="en-US" altLang="ko-KR" b="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anose="05000000000000000000" pitchFamily="2" charset="2"/>
              </a:rPr>
              <a:t></a:t>
            </a:r>
            <a:r>
              <a:rPr lang="ko-KR" altLang="en-US" b="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소득상한</a:t>
            </a:r>
            <a:r>
              <a:rPr lang="ko-KR" alt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월</a:t>
            </a:r>
            <a:r>
              <a:rPr lang="en-US" altLang="ko-KR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7810</a:t>
            </a:r>
            <a:r>
              <a:rPr lang="ko-KR" altLang="en-US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만원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20364" y="1029165"/>
            <a:ext cx="329341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0" rIns="36000" bIns="0" rtlCol="0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  <a:sym typeface="Wingdings" panose="05000000000000000000" pitchFamily="2" charset="2"/>
              </a:rPr>
              <a:t>4</a:t>
            </a:r>
            <a:r>
              <a:rPr lang="ko-KR" altLang="en-US" dirty="0" err="1">
                <a:solidFill>
                  <a:srgbClr val="FF0000"/>
                </a:solidFill>
                <a:sym typeface="Wingdings" panose="05000000000000000000" pitchFamily="2" charset="2"/>
              </a:rPr>
              <a:t>대보험</a:t>
            </a:r>
            <a:r>
              <a:rPr lang="ko-KR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altLang="ko-KR" dirty="0">
                <a:solidFill>
                  <a:srgbClr val="FF0000"/>
                </a:solidFill>
                <a:sym typeface="Wingdings" panose="05000000000000000000" pitchFamily="2" charset="2"/>
              </a:rPr>
              <a:t> </a:t>
            </a:r>
            <a:r>
              <a:rPr lang="ko-KR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본인 약</a:t>
            </a:r>
            <a:r>
              <a:rPr lang="en-US" altLang="ko-KR" dirty="0">
                <a:solidFill>
                  <a:srgbClr val="FF0000"/>
                </a:solidFill>
                <a:sym typeface="Wingdings" panose="05000000000000000000" pitchFamily="2" charset="2"/>
              </a:rPr>
              <a:t>8.5%, </a:t>
            </a:r>
            <a:r>
              <a:rPr lang="ko-KR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회사 약</a:t>
            </a:r>
            <a:r>
              <a:rPr lang="en-US" altLang="ko-KR" dirty="0">
                <a:solidFill>
                  <a:srgbClr val="FF0000"/>
                </a:solidFill>
                <a:sym typeface="Wingdings" panose="05000000000000000000" pitchFamily="2" charset="2"/>
              </a:rPr>
              <a:t>9.5% </a:t>
            </a:r>
            <a:r>
              <a:rPr lang="ko-KR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부담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559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>
          <a:xfrm>
            <a:off x="3392059" y="6333624"/>
            <a:ext cx="2133600" cy="261938"/>
          </a:xfrm>
        </p:spPr>
        <p:txBody>
          <a:bodyPr/>
          <a:lstStyle/>
          <a:p>
            <a:fld id="{8FDD2D55-C3B0-4F26-81FD-4E5822BCDF8C}" type="slidenum">
              <a:rPr lang="en-US" altLang="ko-KR" smtClean="0"/>
              <a:pPr/>
              <a:t>4</a:t>
            </a:fld>
            <a:endParaRPr lang="en-US" altLang="ko-KR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468313" y="477838"/>
            <a:ext cx="7561262" cy="441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869" tIns="43435" rIns="86869" bIns="43435">
            <a:spAutoFit/>
          </a:bodyPr>
          <a:lstStyle>
            <a:lvl1pPr defTabSz="868363">
              <a:spcBef>
                <a:spcPct val="0"/>
              </a:spcBef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434975" defTabSz="868363">
              <a:spcBef>
                <a:spcPct val="0"/>
              </a:spcBef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868363" defTabSz="868363">
              <a:spcBef>
                <a:spcPct val="0"/>
              </a:spcBef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303338" defTabSz="868363">
              <a:spcBef>
                <a:spcPct val="0"/>
              </a:spcBef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1736725" defTabSz="868363">
              <a:spcBef>
                <a:spcPct val="0"/>
              </a:spcBef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193925" defTabSz="868363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651125" defTabSz="868363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108325" defTabSz="868363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565525" defTabSz="868363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>
              <a:spcBef>
                <a:spcPct val="50000"/>
              </a:spcBef>
            </a:pPr>
            <a:r>
              <a:rPr lang="ko-KR" altLang="en-US" sz="2300" b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마감 시점의 </a:t>
            </a:r>
            <a:r>
              <a:rPr lang="ko-KR" altLang="en-US" sz="2300" b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보험취업률</a:t>
            </a:r>
            <a:r>
              <a:rPr lang="ko-KR" altLang="en-US" sz="2300" b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관리</a:t>
            </a:r>
            <a:endParaRPr lang="en-US" altLang="ko-KR" sz="2300" b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1266" y="1166233"/>
            <a:ext cx="6868312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ko-KR" altLang="en-US" sz="1400" dirty="0">
                <a:solidFill>
                  <a:srgbClr val="0000FF"/>
                </a:solidFill>
              </a:rPr>
              <a:t>마감 시점의 </a:t>
            </a:r>
            <a:r>
              <a:rPr lang="ko-KR" altLang="en-US" sz="1400" dirty="0" err="1">
                <a:solidFill>
                  <a:srgbClr val="0000FF"/>
                </a:solidFill>
              </a:rPr>
              <a:t>보험취업률</a:t>
            </a:r>
            <a:r>
              <a:rPr lang="ko-KR" altLang="en-US" sz="1400" dirty="0">
                <a:solidFill>
                  <a:srgbClr val="0000FF"/>
                </a:solidFill>
              </a:rPr>
              <a:t> 관리로서 취업률 </a:t>
            </a:r>
            <a:r>
              <a:rPr lang="en-US" altLang="ko-KR" sz="1400" dirty="0">
                <a:solidFill>
                  <a:srgbClr val="0000FF"/>
                </a:solidFill>
              </a:rPr>
              <a:t>0.5% </a:t>
            </a:r>
            <a:r>
              <a:rPr lang="ko-KR" altLang="en-US" sz="1400" dirty="0">
                <a:solidFill>
                  <a:srgbClr val="0000FF"/>
                </a:solidFill>
              </a:rPr>
              <a:t>확보 가능</a:t>
            </a:r>
            <a:r>
              <a:rPr lang="en-US" altLang="ko-KR" sz="1400" dirty="0">
                <a:solidFill>
                  <a:srgbClr val="0000FF"/>
                </a:solidFill>
              </a:rPr>
              <a:t>!!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ko-KR" altLang="en-US" sz="14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보험 가입 및 해지는 사유 발생 후 </a:t>
            </a:r>
            <a:r>
              <a:rPr lang="en-US" altLang="ko-KR" sz="14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15</a:t>
            </a:r>
            <a:r>
              <a:rPr lang="ko-KR" altLang="en-US" sz="14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일 이내 신고 의무</a:t>
            </a:r>
            <a:endParaRPr lang="en-US" sz="1400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  <a:p>
            <a:pPr marL="685800" lvl="1" indent="-228600">
              <a:buFont typeface="+mj-lt"/>
              <a:buAutoNum type="arabicParenR"/>
            </a:pPr>
            <a:r>
              <a:rPr lang="en-US" dirty="0">
                <a:solidFill>
                  <a:schemeClr val="accent4"/>
                </a:solidFill>
              </a:rPr>
              <a:t>~ 12/15</a:t>
            </a:r>
            <a:r>
              <a:rPr lang="ko-KR" altLang="en-US" dirty="0">
                <a:solidFill>
                  <a:schemeClr val="accent4"/>
                </a:solidFill>
              </a:rPr>
              <a:t> 퇴사</a:t>
            </a:r>
            <a:r>
              <a:rPr lang="en-US" altLang="ko-KR" dirty="0">
                <a:solidFill>
                  <a:schemeClr val="accent4"/>
                </a:solidFill>
              </a:rPr>
              <a:t>, 1/15 ~ </a:t>
            </a:r>
            <a:r>
              <a:rPr lang="ko-KR" altLang="en-US" dirty="0">
                <a:solidFill>
                  <a:schemeClr val="accent4"/>
                </a:solidFill>
              </a:rPr>
              <a:t>입사 </a:t>
            </a:r>
            <a:r>
              <a:rPr lang="en-US" altLang="ko-KR" dirty="0">
                <a:solidFill>
                  <a:schemeClr val="accent4"/>
                </a:solidFill>
                <a:sym typeface="Wingdings" panose="05000000000000000000" pitchFamily="2" charset="2"/>
              </a:rPr>
              <a:t> </a:t>
            </a:r>
            <a:r>
              <a:rPr lang="ko-KR" altLang="en-US" dirty="0" err="1">
                <a:solidFill>
                  <a:schemeClr val="accent4"/>
                </a:solidFill>
                <a:sym typeface="Wingdings" panose="05000000000000000000" pitchFamily="2" charset="2"/>
              </a:rPr>
              <a:t>미취업</a:t>
            </a:r>
            <a:endParaRPr lang="en-US" altLang="ko-KR" dirty="0">
              <a:solidFill>
                <a:schemeClr val="accent4"/>
              </a:solidFill>
              <a:sym typeface="Wingdings" panose="05000000000000000000" pitchFamily="2" charset="2"/>
            </a:endParaRPr>
          </a:p>
          <a:p>
            <a:pPr marL="685800" lvl="1" indent="-228600">
              <a:buFont typeface="+mj-lt"/>
              <a:buAutoNum type="arabicParenR"/>
            </a:pPr>
            <a:r>
              <a:rPr lang="en-US" dirty="0">
                <a:solidFill>
                  <a:schemeClr val="accent4"/>
                </a:solidFill>
                <a:sym typeface="Wingdings" panose="05000000000000000000" pitchFamily="2" charset="2"/>
              </a:rPr>
              <a:t>12/16 ~ 12/31 </a:t>
            </a:r>
            <a:r>
              <a:rPr lang="ko-KR" altLang="en-US" dirty="0">
                <a:solidFill>
                  <a:schemeClr val="accent4"/>
                </a:solidFill>
                <a:sym typeface="Wingdings" panose="05000000000000000000" pitchFamily="2" charset="2"/>
              </a:rPr>
              <a:t>퇴사 </a:t>
            </a:r>
            <a:r>
              <a:rPr lang="en-US" altLang="ko-KR" dirty="0">
                <a:solidFill>
                  <a:schemeClr val="accent4"/>
                </a:solidFill>
                <a:sym typeface="Wingdings" panose="05000000000000000000" pitchFamily="2" charset="2"/>
              </a:rPr>
              <a:t> </a:t>
            </a:r>
            <a:r>
              <a:rPr lang="ko-KR" altLang="en-US" dirty="0">
                <a:solidFill>
                  <a:schemeClr val="accent4"/>
                </a:solidFill>
                <a:sym typeface="Wingdings" panose="05000000000000000000" pitchFamily="2" charset="2"/>
              </a:rPr>
              <a:t>보험 </a:t>
            </a:r>
            <a:r>
              <a:rPr lang="ko-KR" altLang="en-US" dirty="0" err="1">
                <a:solidFill>
                  <a:schemeClr val="accent4"/>
                </a:solidFill>
                <a:sym typeface="Wingdings" panose="05000000000000000000" pitchFamily="2" charset="2"/>
              </a:rPr>
              <a:t>해지신고일</a:t>
            </a:r>
            <a:r>
              <a:rPr lang="ko-KR" altLang="en-US" dirty="0">
                <a:solidFill>
                  <a:schemeClr val="accent4"/>
                </a:solidFill>
                <a:sym typeface="Wingdings" panose="05000000000000000000" pitchFamily="2" charset="2"/>
              </a:rPr>
              <a:t> 관리 </a:t>
            </a:r>
            <a:endParaRPr lang="en-US" altLang="ko-KR" dirty="0">
              <a:solidFill>
                <a:schemeClr val="accent4"/>
              </a:solidFill>
              <a:sym typeface="Wingdings" panose="05000000000000000000" pitchFamily="2" charset="2"/>
            </a:endParaRPr>
          </a:p>
          <a:p>
            <a:pPr marL="685800" lvl="1" indent="-228600">
              <a:buFont typeface="+mj-lt"/>
              <a:buAutoNum type="arabicParenR"/>
            </a:pPr>
            <a:r>
              <a:rPr lang="en-US" dirty="0">
                <a:solidFill>
                  <a:schemeClr val="accent4"/>
                </a:solidFill>
                <a:sym typeface="Wingdings" panose="05000000000000000000" pitchFamily="2" charset="2"/>
              </a:rPr>
              <a:t>12/16 ~ 12/31 </a:t>
            </a:r>
            <a:r>
              <a:rPr lang="ko-KR" altLang="en-US" dirty="0">
                <a:solidFill>
                  <a:schemeClr val="accent4"/>
                </a:solidFill>
                <a:sym typeface="Wingdings" panose="05000000000000000000" pitchFamily="2" charset="2"/>
              </a:rPr>
              <a:t>입사 </a:t>
            </a:r>
            <a:r>
              <a:rPr lang="en-US" altLang="ko-KR" dirty="0">
                <a:solidFill>
                  <a:schemeClr val="accent4"/>
                </a:solidFill>
                <a:sym typeface="Wingdings" panose="05000000000000000000" pitchFamily="2" charset="2"/>
              </a:rPr>
              <a:t> </a:t>
            </a:r>
            <a:r>
              <a:rPr lang="ko-KR" altLang="en-US" dirty="0">
                <a:solidFill>
                  <a:schemeClr val="accent4"/>
                </a:solidFill>
                <a:sym typeface="Wingdings" panose="05000000000000000000" pitchFamily="2" charset="2"/>
              </a:rPr>
              <a:t>보험가입 신고일 지연되지 않도록 관리</a:t>
            </a:r>
            <a:endParaRPr lang="en-US" altLang="ko-KR" dirty="0">
              <a:solidFill>
                <a:schemeClr val="accent4"/>
              </a:solidFill>
              <a:sym typeface="Wingdings" panose="05000000000000000000" pitchFamily="2" charset="2"/>
            </a:endParaRPr>
          </a:p>
          <a:p>
            <a:pPr marL="685800" lvl="1" indent="-228600">
              <a:buFont typeface="+mj-lt"/>
              <a:buAutoNum type="arabicParenR"/>
            </a:pPr>
            <a:r>
              <a:rPr lang="en-US" dirty="0">
                <a:solidFill>
                  <a:schemeClr val="accent4"/>
                </a:solidFill>
                <a:sym typeface="Wingdings" panose="05000000000000000000" pitchFamily="2" charset="2"/>
              </a:rPr>
              <a:t>1/1 ~ 1/15 </a:t>
            </a:r>
            <a:r>
              <a:rPr lang="ko-KR" altLang="en-US" dirty="0">
                <a:solidFill>
                  <a:schemeClr val="accent4"/>
                </a:solidFill>
                <a:sym typeface="Wingdings" panose="05000000000000000000" pitchFamily="2" charset="2"/>
              </a:rPr>
              <a:t>입사 </a:t>
            </a:r>
            <a:r>
              <a:rPr lang="en-US" altLang="ko-KR" dirty="0">
                <a:solidFill>
                  <a:schemeClr val="accent4"/>
                </a:solidFill>
                <a:sym typeface="Wingdings" panose="05000000000000000000" pitchFamily="2" charset="2"/>
              </a:rPr>
              <a:t> </a:t>
            </a:r>
            <a:r>
              <a:rPr lang="ko-KR" altLang="en-US" dirty="0">
                <a:solidFill>
                  <a:schemeClr val="accent4"/>
                </a:solidFill>
                <a:sym typeface="Wingdings" panose="05000000000000000000" pitchFamily="2" charset="2"/>
              </a:rPr>
              <a:t>소급 신고에 의하여 취업률 관리 가능</a:t>
            </a:r>
            <a:endParaRPr lang="en-US" altLang="ko-KR" dirty="0">
              <a:solidFill>
                <a:schemeClr val="accent4"/>
              </a:solidFill>
              <a:sym typeface="Wingdings" panose="05000000000000000000" pitchFamily="2" charset="2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8980" y="2905171"/>
            <a:ext cx="4188938" cy="1027890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8980" y="4057524"/>
            <a:ext cx="4188938" cy="1002510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8980" y="5166723"/>
            <a:ext cx="4188938" cy="93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319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D2D55-C3B0-4F26-81FD-4E5822BCDF8C}" type="slidenum">
              <a:rPr lang="en-US" altLang="ko-KR" smtClean="0"/>
              <a:pPr/>
              <a:t>5</a:t>
            </a:fld>
            <a:endParaRPr lang="en-US" altLang="ko-KR"/>
          </a:p>
        </p:txBody>
      </p:sp>
      <p:sp>
        <p:nvSpPr>
          <p:cNvPr id="3" name="TextBox 2"/>
          <p:cNvSpPr txBox="1"/>
          <p:nvPr/>
        </p:nvSpPr>
        <p:spPr>
          <a:xfrm>
            <a:off x="660417" y="1087285"/>
            <a:ext cx="810544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월급에서 </a:t>
            </a:r>
            <a:r>
              <a:rPr lang="en-US" altLang="ko-KR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4</a:t>
            </a:r>
            <a:r>
              <a:rPr lang="ko-KR" altLang="en-US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대 보험료 공제되었는데 정말</a:t>
            </a:r>
            <a:r>
              <a:rPr lang="en-US" altLang="ko-KR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가입이 확실할까요</a:t>
            </a:r>
            <a:r>
              <a:rPr lang="en-US" altLang="ko-KR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? </a:t>
            </a:r>
            <a:br>
              <a:rPr lang="en-US" altLang="ko-KR" dirty="0">
                <a:solidFill>
                  <a:schemeClr val="accent4">
                    <a:lumMod val="75000"/>
                    <a:lumOff val="25000"/>
                  </a:schemeClr>
                </a:solidFill>
              </a:rPr>
            </a:br>
            <a:r>
              <a:rPr lang="en-US" altLang="ko-KR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 </a:t>
            </a:r>
            <a:r>
              <a:rPr lang="ko-KR" altLang="en-US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아닐 수 도 있습니다</a:t>
            </a:r>
            <a:r>
              <a:rPr lang="en-US" altLang="ko-KR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. </a:t>
            </a:r>
            <a:r>
              <a:rPr lang="ko-KR" altLang="en-US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꼭 확인해야 합니다</a:t>
            </a:r>
            <a:r>
              <a:rPr lang="en-US" altLang="ko-KR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. </a:t>
            </a:r>
            <a:r>
              <a:rPr lang="ko-KR" altLang="en-US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특히 건강보험이나 국민연금은 몇 달 정도 부정이 있을 수도 있습니다</a:t>
            </a:r>
            <a:r>
              <a:rPr lang="en-US" altLang="ko-KR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. </a:t>
            </a:r>
            <a:r>
              <a:rPr lang="ko-KR" altLang="en-US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전화하면 아주 쉽게 확인 가능합니다</a:t>
            </a:r>
            <a:r>
              <a:rPr lang="en-US" altLang="ko-KR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. </a:t>
            </a:r>
            <a:r>
              <a:rPr lang="ko-KR" altLang="en-US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건강보험공단 </a:t>
            </a:r>
            <a:r>
              <a:rPr lang="en-US" altLang="ko-KR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1577-1000, </a:t>
            </a:r>
            <a:r>
              <a:rPr lang="ko-KR" altLang="en-US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국민연금 </a:t>
            </a:r>
            <a:r>
              <a:rPr lang="en-US" altLang="ko-KR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1355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회사에서 취업 학생에 대한 </a:t>
            </a:r>
            <a:r>
              <a:rPr lang="en-US" altLang="ko-KR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4</a:t>
            </a:r>
            <a:r>
              <a:rPr lang="ko-KR" altLang="en-US" dirty="0" err="1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대보험</a:t>
            </a:r>
            <a:r>
              <a:rPr lang="ko-KR" altLang="en-US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가입을 미루고 있습니다</a:t>
            </a:r>
            <a:r>
              <a:rPr lang="en-US" altLang="ko-KR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. </a:t>
            </a:r>
            <a:r>
              <a:rPr lang="ko-KR" altLang="en-US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사업소득으로 설득할 수 있을까요</a:t>
            </a:r>
            <a:r>
              <a:rPr lang="en-US" altLang="ko-KR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?</a:t>
            </a:r>
            <a:br>
              <a:rPr lang="en-US" altLang="ko-KR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</a:br>
            <a:r>
              <a:rPr lang="en-US" altLang="ko-KR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 </a:t>
            </a:r>
            <a:r>
              <a:rPr lang="ko-KR" altLang="en-US" b="0" dirty="0" err="1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영세업종에</a:t>
            </a:r>
            <a:r>
              <a:rPr lang="ko-KR" altLang="en-US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대하여 기타소득</a:t>
            </a:r>
            <a:r>
              <a:rPr lang="en-US" altLang="ko-KR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, </a:t>
            </a:r>
            <a:r>
              <a:rPr lang="ko-KR" altLang="en-US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사업소득</a:t>
            </a:r>
            <a:r>
              <a:rPr lang="en-US" altLang="ko-KR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, </a:t>
            </a:r>
            <a:r>
              <a:rPr lang="ko-KR" altLang="en-US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근로소득 구분은 세무전문가도 답변이 엇갈립니다</a:t>
            </a:r>
            <a:r>
              <a:rPr lang="en-US" altLang="ko-KR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. </a:t>
            </a:r>
            <a:br>
              <a:rPr lang="en-US" altLang="ko-KR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</a:br>
            <a:r>
              <a:rPr lang="ko-KR" altLang="en-US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연속적으로 </a:t>
            </a:r>
            <a:r>
              <a:rPr lang="en-US" altLang="ko-KR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3</a:t>
            </a:r>
            <a:r>
              <a:rPr lang="ko-KR" altLang="en-US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개월 이상 근무하는 형태가 아니라면 당연히 사업소득 신고를 부탁하여야 합니다</a:t>
            </a:r>
            <a:r>
              <a:rPr lang="en-US" altLang="ko-KR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인턴기간 동안은 사업소득으로 신고해도 될까요</a:t>
            </a:r>
            <a:r>
              <a:rPr lang="en-US" altLang="ko-KR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?</a:t>
            </a:r>
            <a:br>
              <a:rPr lang="en-US" altLang="ko-KR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</a:br>
            <a:r>
              <a:rPr lang="en-US" altLang="ko-KR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 </a:t>
            </a:r>
            <a:r>
              <a:rPr lang="ko-KR" altLang="en-US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아직 정식 고용이 이루어진 것이 아니기에 연속적으로 </a:t>
            </a:r>
            <a:r>
              <a:rPr lang="en-US" altLang="ko-KR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3</a:t>
            </a:r>
            <a:r>
              <a:rPr lang="ko-KR" altLang="en-US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개월 이상이 아니라면 사업소득이어도 된다고 합니다</a:t>
            </a:r>
            <a:r>
              <a:rPr lang="en-US" altLang="ko-KR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. </a:t>
            </a:r>
            <a:r>
              <a:rPr lang="ko-KR" altLang="en-US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프리랜서 취업률로 잡힐 수 있기에 유리합니다</a:t>
            </a:r>
            <a:endParaRPr lang="en-US" altLang="ko-KR" b="0" dirty="0">
              <a:solidFill>
                <a:schemeClr val="accent4">
                  <a:lumMod val="75000"/>
                  <a:lumOff val="25000"/>
                </a:schemeClr>
              </a:solidFill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기타소득은 </a:t>
            </a:r>
            <a:r>
              <a:rPr lang="en-US" altLang="ko-KR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4.4%, </a:t>
            </a:r>
            <a:r>
              <a:rPr lang="ko-KR" altLang="en-US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사업소득은 </a:t>
            </a:r>
            <a:r>
              <a:rPr lang="en-US" altLang="ko-KR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3.3% </a:t>
            </a:r>
            <a:r>
              <a:rPr lang="ko-KR" altLang="en-US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세금납부</a:t>
            </a:r>
            <a:r>
              <a:rPr lang="en-US" altLang="ko-KR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, </a:t>
            </a:r>
            <a:r>
              <a:rPr lang="ko-KR" altLang="en-US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그럼 사업소득이 항상 </a:t>
            </a:r>
            <a:r>
              <a:rPr lang="ko-KR" altLang="en-US" dirty="0" err="1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유리한가요</a:t>
            </a:r>
            <a:r>
              <a:rPr lang="en-US" altLang="ko-KR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?</a:t>
            </a:r>
            <a:br>
              <a:rPr lang="en-US" altLang="ko-KR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</a:br>
            <a:r>
              <a:rPr lang="en-US" altLang="ko-KR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 1</a:t>
            </a:r>
            <a:r>
              <a:rPr lang="ko-KR" altLang="en-US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년 동안 얼마의 소득이 발생 하느냐에 따라 다릅니다</a:t>
            </a:r>
            <a:r>
              <a:rPr lang="en-US" altLang="ko-KR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. </a:t>
            </a:r>
            <a:r>
              <a:rPr lang="ko-KR" altLang="en-US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약 </a:t>
            </a:r>
            <a:r>
              <a:rPr lang="en-US" altLang="ko-KR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2000</a:t>
            </a:r>
            <a:r>
              <a:rPr lang="ko-KR" altLang="en-US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만원 이상이라면 기타소득이 유리하고 그 이하이면 사업소득 신고가 유리합니다</a:t>
            </a:r>
            <a:r>
              <a:rPr lang="en-US" altLang="ko-KR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. </a:t>
            </a:r>
            <a:r>
              <a:rPr lang="ko-KR" altLang="en-US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취업률 관점에서는 반드시 사업소득 이어야 합니다</a:t>
            </a:r>
            <a:endParaRPr lang="en-US" altLang="ko-KR" b="0" dirty="0">
              <a:solidFill>
                <a:schemeClr val="accent4">
                  <a:lumMod val="75000"/>
                  <a:lumOff val="25000"/>
                </a:schemeClr>
              </a:solidFill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사업소득은 다음해 </a:t>
            </a:r>
            <a:r>
              <a:rPr lang="en-US" altLang="ko-KR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5</a:t>
            </a:r>
            <a:r>
              <a:rPr lang="ko-KR" altLang="en-US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월 종합소득신고를 해야하기에 귀찮을 것 같은데 </a:t>
            </a:r>
            <a:r>
              <a:rPr lang="en-US" altLang="ko-KR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, , ,</a:t>
            </a:r>
            <a:br>
              <a:rPr lang="en-US" altLang="ko-KR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</a:br>
            <a:r>
              <a:rPr lang="en-US" altLang="ko-KR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 </a:t>
            </a:r>
            <a:r>
              <a:rPr lang="ko-KR" altLang="en-US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법으로는 소득금액에 상관없이 하도록 되어 있습니다</a:t>
            </a:r>
            <a:r>
              <a:rPr lang="en-US" altLang="ko-KR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. </a:t>
            </a:r>
            <a:r>
              <a:rPr lang="ko-KR" altLang="en-US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그런데 액수가 많지않아 하지 않으면 국가가 고마워 합니다</a:t>
            </a:r>
            <a:r>
              <a:rPr lang="en-US" altLang="ko-KR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. </a:t>
            </a:r>
            <a:r>
              <a:rPr lang="ko-KR" altLang="en-US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왜냐하면 세금 환급을 스스로 포기하여 국가에 기증하게 되기 때문입니다</a:t>
            </a:r>
            <a:r>
              <a:rPr lang="en-US" altLang="ko-KR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사업소득 신고의 다음해 </a:t>
            </a:r>
            <a:r>
              <a:rPr lang="en-US" altLang="ko-KR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5</a:t>
            </a:r>
            <a:r>
              <a:rPr lang="ko-KR" altLang="en-US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월 종합소득 신고 복잡하지 않을까요</a:t>
            </a:r>
            <a:r>
              <a:rPr lang="en-US" altLang="ko-KR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?</a:t>
            </a:r>
            <a:br>
              <a:rPr lang="en-US" altLang="ko-KR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</a:br>
            <a:r>
              <a:rPr lang="en-US" altLang="ko-KR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 </a:t>
            </a:r>
            <a:r>
              <a:rPr lang="ko-KR" altLang="en-US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엄청 간단합니다</a:t>
            </a:r>
            <a:r>
              <a:rPr lang="en-US" altLang="ko-KR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. </a:t>
            </a:r>
            <a:r>
              <a:rPr lang="ko-KR" altLang="en-US" b="0" dirty="0" err="1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홈텍스에서</a:t>
            </a:r>
            <a:r>
              <a:rPr lang="ko-KR" altLang="en-US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 딱</a:t>
            </a:r>
            <a:r>
              <a:rPr lang="en-US" altLang="ko-KR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~ 10</a:t>
            </a:r>
            <a:r>
              <a:rPr lang="ko-KR" altLang="en-US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분만 투자하면 </a:t>
            </a:r>
            <a:r>
              <a:rPr lang="en-US" altLang="ko-KR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1</a:t>
            </a:r>
            <a:r>
              <a:rPr lang="ko-KR" altLang="en-US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년간 냈던 사업소득세의 대부분을 돌려 받을 수 있습니다</a:t>
            </a:r>
            <a:r>
              <a:rPr lang="en-US" altLang="ko-KR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.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아르바이트 하던 학생이 실직 당했는데 실업급여를 받을 수 있을까</a:t>
            </a:r>
            <a:r>
              <a:rPr lang="en-US" altLang="ko-KR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?  </a:t>
            </a:r>
            <a:br>
              <a:rPr lang="en-US" altLang="ko-KR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</a:br>
            <a:r>
              <a:rPr lang="en-US" altLang="ko-KR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 </a:t>
            </a:r>
            <a:r>
              <a:rPr lang="ko-KR" altLang="en-US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고용보험료를 납부하였다면 수강신청 학점 수와 무관하게  가능합니다</a:t>
            </a:r>
            <a:endParaRPr lang="en-US" altLang="ko-KR" b="0" dirty="0">
              <a:solidFill>
                <a:schemeClr val="accent4">
                  <a:lumMod val="75000"/>
                  <a:lumOff val="25000"/>
                </a:schemeClr>
              </a:solidFill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내 발로 나왔지만 사장님이 경영상의 사유로 해고한 것으로 신고해 주면 어떻게 될까</a:t>
            </a:r>
            <a:r>
              <a:rPr lang="en-US" altLang="ko-KR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?</a:t>
            </a:r>
            <a:br>
              <a:rPr lang="en-US" altLang="ko-KR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</a:br>
            <a:r>
              <a:rPr lang="en-US" altLang="ko-KR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 </a:t>
            </a:r>
            <a:r>
              <a:rPr lang="ko-KR" altLang="en-US" b="0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실업급여를 받을 수 있으며 사장님은 불이익 없습니다</a:t>
            </a:r>
            <a:endParaRPr lang="en-US" altLang="ko-KR" b="0" dirty="0">
              <a:solidFill>
                <a:schemeClr val="accent4">
                  <a:lumMod val="75000"/>
                  <a:lumOff val="25000"/>
                </a:schemeClr>
              </a:solidFill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ko-KR" altLang="en-US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기타  </a:t>
            </a:r>
            <a:r>
              <a:rPr lang="en-US" altLang="ko-KR" dirty="0">
                <a:solidFill>
                  <a:schemeClr val="accent4">
                    <a:lumMod val="75000"/>
                    <a:lumOff val="25000"/>
                  </a:schemeClr>
                </a:solidFill>
                <a:sym typeface="Wingdings" panose="05000000000000000000" pitchFamily="2" charset="2"/>
              </a:rPr>
              <a:t>. . .</a:t>
            </a:r>
          </a:p>
          <a:p>
            <a:endParaRPr lang="en-US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68313" y="477838"/>
            <a:ext cx="7561262" cy="441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869" tIns="43435" rIns="86869" bIns="43435">
            <a:spAutoFit/>
          </a:bodyPr>
          <a:lstStyle>
            <a:lvl1pPr defTabSz="868363">
              <a:spcBef>
                <a:spcPct val="0"/>
              </a:spcBef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434975" defTabSz="868363">
              <a:spcBef>
                <a:spcPct val="0"/>
              </a:spcBef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868363" defTabSz="868363">
              <a:spcBef>
                <a:spcPct val="0"/>
              </a:spcBef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303338" defTabSz="868363">
              <a:spcBef>
                <a:spcPct val="0"/>
              </a:spcBef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1736725" defTabSz="868363">
              <a:spcBef>
                <a:spcPct val="0"/>
              </a:spcBef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193925" defTabSz="868363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651125" defTabSz="868363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108325" defTabSz="868363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565525" defTabSz="868363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ko-KR" sz="2300" b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FAQ for </a:t>
            </a:r>
            <a:r>
              <a:rPr lang="ko-KR" altLang="en-US" sz="2300" b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보험취업</a:t>
            </a:r>
            <a:r>
              <a:rPr lang="en-US" altLang="ko-KR" sz="2300" b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국세취업</a:t>
            </a:r>
            <a:r>
              <a:rPr lang="ko-KR" altLang="en-US" sz="2300" b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관리</a:t>
            </a:r>
            <a:endParaRPr lang="en-US" altLang="ko-KR" sz="2300" b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9806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D2D55-C3B0-4F26-81FD-4E5822BCDF8C}" type="slidenum">
              <a:rPr lang="en-US" altLang="ko-KR" smtClean="0"/>
              <a:pPr/>
              <a:t>6</a:t>
            </a:fld>
            <a:endParaRPr lang="en-US" altLang="ko-KR"/>
          </a:p>
        </p:txBody>
      </p:sp>
      <p:graphicFrame>
        <p:nvGraphicFramePr>
          <p:cNvPr id="3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644480"/>
              </p:ext>
            </p:extLst>
          </p:nvPr>
        </p:nvGraphicFramePr>
        <p:xfrm>
          <a:off x="807166" y="1529031"/>
          <a:ext cx="7129463" cy="3511296"/>
        </p:xfrm>
        <a:graphic>
          <a:graphicData uri="http://schemas.openxmlformats.org/drawingml/2006/table">
            <a:tbl>
              <a:tblPr/>
              <a:tblGrid>
                <a:gridCol w="1709738">
                  <a:extLst>
                    <a:ext uri="{9D8B030D-6E8A-4147-A177-3AD203B41FA5}">
                      <a16:colId xmlns:a16="http://schemas.microsoft.com/office/drawing/2014/main" val="2111299470"/>
                    </a:ext>
                  </a:extLst>
                </a:gridCol>
                <a:gridCol w="5419725">
                  <a:extLst>
                    <a:ext uri="{9D8B030D-6E8A-4147-A177-3AD203B41FA5}">
                      <a16:colId xmlns:a16="http://schemas.microsoft.com/office/drawing/2014/main" val="3285459920"/>
                    </a:ext>
                  </a:extLst>
                </a:gridCol>
              </a:tblGrid>
              <a:tr h="192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도달 취업률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필요한 노력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186487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kumimoji="1" lang="ko-K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각자 알아서 취업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8900568"/>
                  </a:ext>
                </a:extLst>
              </a:tr>
              <a:tr h="192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65%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kumimoji="1" lang="ko-K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학과에서의 다수 취업 추천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5275528"/>
                  </a:ext>
                </a:extLst>
              </a:tr>
              <a:tr h="192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75%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kumimoji="1" lang="ko-K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다수 취업추천 및 체계적 취업관리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8161630"/>
                  </a:ext>
                </a:extLst>
              </a:tr>
              <a:tr h="192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85%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kumimoji="1" lang="ko-K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취업의지가 없는 학생들에 대한 취업관리</a:t>
                      </a:r>
                      <a:br>
                        <a:rPr kumimoji="1" lang="ko-K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kumimoji="1" lang="en-US" altLang="ko-K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kumimoji="1" lang="ko-K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취업여견이 않되는 학생들에 대한 취업관리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596991"/>
                  </a:ext>
                </a:extLst>
              </a:tr>
              <a:tr h="190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90% </a:t>
                      </a:r>
                      <a:r>
                        <a:rPr kumimoji="1" lang="ko-K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fontAlgn="base" latinLnBrk="1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kumimoji="1" lang="ko-KR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취업의지</a:t>
                      </a:r>
                      <a:r>
                        <a:rPr kumimoji="1" lang="en-US" altLang="ko-K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취업여견</a:t>
                      </a:r>
                      <a:r>
                        <a:rPr kumimoji="1" lang="en-US" altLang="ko-K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kumimoji="1" lang="ko-K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편입 등을 초월한 </a:t>
                      </a:r>
                      <a:r>
                        <a:rPr kumimoji="1" lang="ko-KR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취업관리</a:t>
                      </a:r>
                      <a:br>
                        <a:rPr kumimoji="1" lang="ko-K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kumimoji="1" lang="en-US" altLang="ko-K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kumimoji="1" lang="ko-K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부모와의 유기적 교류에 의한 </a:t>
                      </a:r>
                      <a:r>
                        <a:rPr kumimoji="1" lang="ko-KR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취업관리</a:t>
                      </a:r>
                      <a:br>
                        <a:rPr kumimoji="1" lang="ko-K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kumimoji="1" lang="en-US" altLang="ko-K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kumimoji="1" lang="ko-KR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취업회사</a:t>
                      </a:r>
                      <a:r>
                        <a:rPr kumimoji="1" lang="ko-K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인사담당자와의 유기적 관리</a:t>
                      </a:r>
                      <a:br>
                        <a:rPr kumimoji="1" lang="ko-K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kumimoji="1" lang="en-US" altLang="ko-K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 </a:t>
                      </a:r>
                      <a:r>
                        <a:rPr kumimoji="1" lang="ko-K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전략적</a:t>
                      </a:r>
                      <a:r>
                        <a:rPr kumimoji="1" lang="en-US" altLang="ko-K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(??) </a:t>
                      </a:r>
                      <a:r>
                        <a:rPr kumimoji="1" lang="ko-K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취업률 관리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5096419"/>
                  </a:ext>
                </a:extLst>
              </a:tr>
            </a:tbl>
          </a:graphicData>
        </a:graphic>
      </p:graphicFrame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68313" y="477838"/>
            <a:ext cx="7561262" cy="441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869" tIns="43435" rIns="86869" bIns="43435">
            <a:spAutoFit/>
          </a:bodyPr>
          <a:lstStyle>
            <a:lvl1pPr defTabSz="868363">
              <a:spcBef>
                <a:spcPct val="0"/>
              </a:spcBef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434975" defTabSz="868363">
              <a:spcBef>
                <a:spcPct val="0"/>
              </a:spcBef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868363" defTabSz="868363">
              <a:spcBef>
                <a:spcPct val="0"/>
              </a:spcBef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303338" defTabSz="868363">
              <a:spcBef>
                <a:spcPct val="0"/>
              </a:spcBef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1736725" defTabSz="868363">
              <a:spcBef>
                <a:spcPct val="0"/>
              </a:spcBef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193925" defTabSz="868363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651125" defTabSz="868363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108325" defTabSz="868363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565525" defTabSz="868363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>
              <a:spcBef>
                <a:spcPct val="50000"/>
              </a:spcBef>
            </a:pPr>
            <a:r>
              <a:rPr lang="ko-KR" altLang="en-US" sz="2300" b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보험취업</a:t>
            </a:r>
            <a:r>
              <a:rPr lang="en-US" altLang="ko-KR" sz="2300" b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300" b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국세취업률</a:t>
            </a:r>
            <a:r>
              <a:rPr lang="ko-KR" altLang="en-US" sz="2300" b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관리를 위한 노력</a:t>
            </a:r>
            <a:endParaRPr lang="en-US" altLang="ko-KR" sz="2300" b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5986" y="5129142"/>
            <a:ext cx="69459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* </a:t>
            </a:r>
            <a:r>
              <a:rPr lang="ko-KR" altLang="en-US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특정분야 진출 학과가 아닌 일반 학과를 기준의 주관적 의견입니다</a:t>
            </a:r>
            <a:endParaRPr lang="en-US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173068"/>
      </p:ext>
    </p:extLst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FF"/>
      </a:hlink>
      <a:folHlink>
        <a:srgbClr val="3333FF"/>
      </a:folHlink>
    </a:clrScheme>
    <a:fontScheme name="기본 디자인">
      <a:majorFont>
        <a:latin typeface="맑은 고딕"/>
        <a:ea typeface="맑은 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9" tIns="45725" rIns="91449" bIns="45725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맑은 고딕" pitchFamily="50" charset="-127"/>
            <a:ea typeface="맑은 고딕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9" tIns="45725" rIns="91449" bIns="45725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맑은 고딕" pitchFamily="50" charset="-127"/>
            <a:ea typeface="맑은 고딕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5F5F5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96969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777777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4D4D4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4D4D4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33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1471899</TotalTime>
  <Words>375</Words>
  <Application>Microsoft Office PowerPoint</Application>
  <PresentationFormat>사용자 지정</PresentationFormat>
  <Paragraphs>58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4" baseType="lpstr">
      <vt:lpstr>HY헤드라인M</vt:lpstr>
      <vt:lpstr>굴림</vt:lpstr>
      <vt:lpstr>맑은 고딕</vt:lpstr>
      <vt:lpstr>Arial</vt:lpstr>
      <vt:lpstr>Helvetica</vt:lpstr>
      <vt:lpstr>Tahoma</vt:lpstr>
      <vt:lpstr>Wingdings</vt:lpstr>
      <vt:lpstr>기본 디자인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청강문화산업대학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 wcdma full(05.9) 로 부터 update</dc:title>
  <dc:subject>asdfadsfasf</dc:subject>
  <dc:creator>me</dc:creator>
  <cp:lastModifiedBy>이상근</cp:lastModifiedBy>
  <cp:revision>3499</cp:revision>
  <cp:lastPrinted>2015-09-05T01:28:42Z</cp:lastPrinted>
  <dcterms:created xsi:type="dcterms:W3CDTF">2003-07-02T05:23:14Z</dcterms:created>
  <dcterms:modified xsi:type="dcterms:W3CDTF">2016-09-16T03:04:51Z</dcterms:modified>
</cp:coreProperties>
</file>