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C019-9666-4FDA-A116-43022A412ADA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C1DE-904B-4E51-B9A7-82BFAAB514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391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C019-9666-4FDA-A116-43022A412ADA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C1DE-904B-4E51-B9A7-82BFAAB514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547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C019-9666-4FDA-A116-43022A412ADA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C1DE-904B-4E51-B9A7-82BFAAB514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7011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C019-9666-4FDA-A116-43022A412ADA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C1DE-904B-4E51-B9A7-82BFAAB514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572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C019-9666-4FDA-A116-43022A412ADA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C1DE-904B-4E51-B9A7-82BFAAB514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597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C019-9666-4FDA-A116-43022A412ADA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C1DE-904B-4E51-B9A7-82BFAAB514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536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C019-9666-4FDA-A116-43022A412ADA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C1DE-904B-4E51-B9A7-82BFAAB514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6693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C019-9666-4FDA-A116-43022A412ADA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C1DE-904B-4E51-B9A7-82BFAAB514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1323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C019-9666-4FDA-A116-43022A412ADA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C1DE-904B-4E51-B9A7-82BFAAB514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1953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C019-9666-4FDA-A116-43022A412ADA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C1DE-904B-4E51-B9A7-82BFAAB514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9506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C019-9666-4FDA-A116-43022A412ADA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C1DE-904B-4E51-B9A7-82BFAAB514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516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2C019-9666-4FDA-A116-43022A412ADA}" type="datetimeFigureOut">
              <a:rPr lang="ko-KR" altLang="en-US" smtClean="0"/>
              <a:t>2016-10-12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7C1DE-904B-4E51-B9A7-82BFAAB514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3187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109357" y="2444351"/>
            <a:ext cx="10457645" cy="32818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1051402" y="1359588"/>
            <a:ext cx="10515600" cy="4103844"/>
          </a:xfrm>
        </p:spPr>
        <p:txBody>
          <a:bodyPr>
            <a:normAutofit fontScale="90000"/>
          </a:bodyPr>
          <a:lstStyle/>
          <a:p>
            <a:r>
              <a:rPr lang="en-US" altLang="ko-KR" sz="3200" b="1" dirty="0" smtClean="0"/>
              <a:t>1. </a:t>
            </a:r>
            <a:r>
              <a:rPr lang="ko-KR" altLang="en-US" sz="3200" b="1" dirty="0" smtClean="0"/>
              <a:t>현장실습 운영 프로세스 변경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 </a:t>
            </a:r>
            <a:r>
              <a:rPr lang="en-US" altLang="ko-KR" sz="2800" dirty="0" smtClean="0"/>
              <a:t>1) </a:t>
            </a:r>
            <a:r>
              <a:rPr lang="ko-KR" altLang="en-US" sz="2800" dirty="0" smtClean="0"/>
              <a:t>배경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기관인증평가 인정 기준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교육부 현장실습 감사 기준 반영</a:t>
            </a:r>
            <a:r>
              <a:rPr lang="en-US" altLang="ko-KR" sz="2800" dirty="0" smtClean="0"/>
              <a:t/>
            </a:r>
            <a:br>
              <a:rPr lang="en-US" altLang="ko-KR" sz="2800" dirty="0" smtClean="0"/>
            </a:br>
            <a:r>
              <a:rPr lang="en-US" altLang="ko-KR" sz="2800" dirty="0" smtClean="0"/>
              <a:t/>
            </a:r>
            <a:br>
              <a:rPr lang="en-US" altLang="ko-KR" sz="2800" dirty="0" smtClean="0"/>
            </a:br>
            <a:r>
              <a:rPr lang="en-US" altLang="ko-KR" sz="2800" dirty="0"/>
              <a:t>4.3.1.4</a:t>
            </a:r>
            <a:r>
              <a:rPr lang="ko-KR" altLang="en-US" sz="2800" dirty="0" smtClean="0"/>
              <a:t> </a:t>
            </a:r>
            <a:r>
              <a:rPr lang="ko-KR" altLang="en-US" sz="2800" dirty="0"/>
              <a:t>학과의 현장실습 계획은 학과의 교육목표에 부합하는가</a:t>
            </a:r>
            <a:r>
              <a:rPr lang="en-US" altLang="ko-KR" sz="2800" dirty="0" smtClean="0"/>
              <a:t>?</a:t>
            </a:r>
            <a:br>
              <a:rPr lang="en-US" altLang="ko-KR" sz="2800" dirty="0" smtClean="0"/>
            </a:br>
            <a:r>
              <a:rPr lang="en-US" altLang="ko-KR" sz="2800" dirty="0" smtClean="0"/>
              <a:t>a</a:t>
            </a:r>
            <a:r>
              <a:rPr lang="en-US" altLang="ko-KR" sz="2800" dirty="0"/>
              <a:t>) </a:t>
            </a:r>
            <a:r>
              <a:rPr lang="ko-KR" altLang="en-US" sz="2800" dirty="0"/>
              <a:t>현장실습내용과 교육목표와의 </a:t>
            </a:r>
            <a:r>
              <a:rPr lang="ko-KR" altLang="en-US" sz="2800" dirty="0" err="1"/>
              <a:t>부합성</a:t>
            </a:r>
            <a:r>
              <a:rPr lang="ko-KR" altLang="en-US" sz="2800" dirty="0"/>
              <a:t/>
            </a:r>
            <a:br>
              <a:rPr lang="ko-KR" altLang="en-US" sz="2800" dirty="0"/>
            </a:br>
            <a:r>
              <a:rPr lang="en-US" altLang="ko-KR" sz="2800" dirty="0"/>
              <a:t>b) </a:t>
            </a:r>
            <a:r>
              <a:rPr lang="ko-KR" altLang="en-US" sz="2800" dirty="0"/>
              <a:t>현장실습계획 수립 및 </a:t>
            </a:r>
            <a:r>
              <a:rPr lang="ko-KR" altLang="en-US" sz="2800" dirty="0" err="1"/>
              <a:t>실습업체</a:t>
            </a:r>
            <a:r>
              <a:rPr lang="ko-KR" altLang="en-US" sz="2800" dirty="0"/>
              <a:t> 배정 시 학생 의견 반영 여부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/>
            </a:r>
            <a:br>
              <a:rPr lang="en-US" altLang="ko-KR" sz="2800" dirty="0" smtClean="0"/>
            </a:br>
            <a:r>
              <a:rPr lang="en-US" altLang="ko-KR" sz="2800" dirty="0"/>
              <a:t/>
            </a:r>
            <a:br>
              <a:rPr lang="en-US" altLang="ko-KR" sz="2800" dirty="0"/>
            </a:br>
            <a:r>
              <a:rPr lang="en-US" altLang="ko-KR" sz="2800" dirty="0"/>
              <a:t>4.3.2.3</a:t>
            </a:r>
            <a:r>
              <a:rPr lang="ko-KR" altLang="en-US" sz="2800" dirty="0" smtClean="0"/>
              <a:t> </a:t>
            </a:r>
            <a:r>
              <a:rPr lang="ko-KR" altLang="en-US" sz="2800" dirty="0"/>
              <a:t>각 학과는 학과에서 시행한 현장실습 </a:t>
            </a:r>
            <a:r>
              <a:rPr lang="ko-KR" altLang="en-US" sz="2800" dirty="0" err="1"/>
              <a:t>프로그램별</a:t>
            </a:r>
            <a:r>
              <a:rPr lang="ko-KR" altLang="en-US" sz="2800" dirty="0"/>
              <a:t> 운영효과성에 대한 평가를 실시하고</a:t>
            </a:r>
            <a:r>
              <a:rPr lang="en-US" altLang="ko-KR" sz="2800" dirty="0"/>
              <a:t>, </a:t>
            </a:r>
            <a:r>
              <a:rPr lang="ko-KR" altLang="en-US" sz="2800" dirty="0"/>
              <a:t>그 결과를 교육 개선에 활용하는가</a:t>
            </a:r>
            <a:r>
              <a:rPr lang="en-US" altLang="ko-KR" sz="2800" dirty="0"/>
              <a:t>?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/>
            </a:r>
            <a:br>
              <a:rPr lang="en-US" altLang="ko-KR" sz="2800" dirty="0" smtClean="0"/>
            </a:br>
            <a:r>
              <a:rPr lang="en-US" altLang="ko-KR" sz="2800" dirty="0" smtClean="0"/>
              <a:t>a</a:t>
            </a:r>
            <a:r>
              <a:rPr lang="en-US" altLang="ko-KR" sz="2800" dirty="0"/>
              <a:t>) </a:t>
            </a:r>
            <a:r>
              <a:rPr lang="ko-KR" altLang="en-US" sz="2800" dirty="0"/>
              <a:t>학과별 현장실습 프로그램 운영</a:t>
            </a:r>
            <a:r>
              <a:rPr lang="en-US" altLang="ko-KR" sz="2800" dirty="0"/>
              <a:t>(</a:t>
            </a:r>
            <a:r>
              <a:rPr lang="ko-KR" altLang="en-US" sz="2800" dirty="0"/>
              <a:t>계획</a:t>
            </a:r>
            <a:r>
              <a:rPr lang="en-US" altLang="ko-KR" sz="2800" dirty="0"/>
              <a:t>·</a:t>
            </a:r>
            <a:r>
              <a:rPr lang="ko-KR" altLang="en-US" sz="2800" dirty="0"/>
              <a:t>시행</a:t>
            </a:r>
            <a:r>
              <a:rPr lang="en-US" altLang="ko-KR" sz="2800" dirty="0"/>
              <a:t>·</a:t>
            </a:r>
            <a:r>
              <a:rPr lang="ko-KR" altLang="en-US" sz="2800" dirty="0"/>
              <a:t>평가</a:t>
            </a:r>
            <a:r>
              <a:rPr lang="en-US" altLang="ko-KR" sz="2800" dirty="0"/>
              <a:t>·</a:t>
            </a:r>
            <a:r>
              <a:rPr lang="ko-KR" altLang="en-US" sz="2800" dirty="0"/>
              <a:t>개선</a:t>
            </a:r>
            <a:r>
              <a:rPr lang="en-US" altLang="ko-KR" sz="2800" dirty="0"/>
              <a:t>)</a:t>
            </a:r>
            <a:r>
              <a:rPr lang="ko-KR" altLang="en-US" sz="2800" dirty="0"/>
              <a:t>에 대한 </a:t>
            </a:r>
            <a:r>
              <a:rPr lang="ko-KR" altLang="en-US" sz="2800" dirty="0" err="1"/>
              <a:t>효과성</a:t>
            </a:r>
            <a:r>
              <a:rPr lang="ko-KR" altLang="en-US" sz="2800" dirty="0"/>
              <a:t> 평가 여부 확인</a:t>
            </a:r>
            <a:br>
              <a:rPr lang="ko-KR" altLang="en-US" sz="2800" dirty="0"/>
            </a:br>
            <a:r>
              <a:rPr lang="en-US" altLang="ko-KR" sz="2800" dirty="0"/>
              <a:t>b) </a:t>
            </a:r>
            <a:r>
              <a:rPr lang="ko-KR" altLang="en-US" sz="2800" dirty="0"/>
              <a:t>평가에 따른 </a:t>
            </a:r>
            <a:r>
              <a:rPr lang="ko-KR" altLang="en-US" sz="2800" dirty="0" err="1"/>
              <a:t>개선실적</a:t>
            </a:r>
            <a:r>
              <a:rPr lang="ko-KR" altLang="en-US" sz="2800" dirty="0"/>
              <a:t> </a:t>
            </a:r>
            <a:r>
              <a:rPr lang="ko-KR" altLang="en-US" sz="2800" dirty="0" smtClean="0"/>
              <a:t>확인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75346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/>
              <a:t> </a:t>
            </a:r>
            <a:br>
              <a:rPr lang="en-US" altLang="ko-KR" sz="2000" dirty="0"/>
            </a:br>
            <a:endParaRPr lang="ko-KR" alt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134413" y="1027906"/>
            <a:ext cx="10457645" cy="505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dirty="0" smtClean="0"/>
              <a:t> </a:t>
            </a:r>
            <a:r>
              <a:rPr lang="en-US" altLang="ko-KR" sz="2500" dirty="0" smtClean="0">
                <a:latin typeface="+mj-ea"/>
                <a:ea typeface="+mj-ea"/>
              </a:rPr>
              <a:t>2) </a:t>
            </a:r>
            <a:r>
              <a:rPr lang="ko-KR" altLang="en-US" sz="2500" dirty="0" smtClean="0">
                <a:latin typeface="+mj-ea"/>
                <a:ea typeface="+mj-ea"/>
              </a:rPr>
              <a:t>변경 내용</a:t>
            </a:r>
            <a:endParaRPr lang="en-US" altLang="ko-KR" sz="2500" dirty="0" smtClean="0"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2500" dirty="0" smtClean="0">
                <a:latin typeface="+mj-ea"/>
                <a:ea typeface="+mj-ea"/>
              </a:rPr>
              <a:t>스쿨 별 현장실습계획서</a:t>
            </a:r>
            <a:r>
              <a:rPr lang="en-US" altLang="ko-KR" sz="2500" dirty="0" smtClean="0">
                <a:latin typeface="+mj-ea"/>
                <a:ea typeface="+mj-ea"/>
              </a:rPr>
              <a:t>, </a:t>
            </a:r>
            <a:r>
              <a:rPr lang="ko-KR" altLang="en-US" sz="2500" dirty="0" smtClean="0">
                <a:latin typeface="+mj-ea"/>
                <a:ea typeface="+mj-ea"/>
              </a:rPr>
              <a:t>결과보고서 작성 </a:t>
            </a:r>
            <a:r>
              <a:rPr lang="en-US" altLang="ko-KR" sz="2500" dirty="0" smtClean="0">
                <a:latin typeface="+mj-ea"/>
                <a:ea typeface="+mj-ea"/>
              </a:rPr>
              <a:t>( 2015</a:t>
            </a:r>
            <a:r>
              <a:rPr lang="ko-KR" altLang="en-US" sz="2500" dirty="0" smtClean="0">
                <a:latin typeface="+mj-ea"/>
                <a:ea typeface="+mj-ea"/>
              </a:rPr>
              <a:t>년</a:t>
            </a:r>
            <a:r>
              <a:rPr lang="en-US" altLang="ko-KR" sz="2500" dirty="0" smtClean="0">
                <a:latin typeface="+mj-ea"/>
                <a:ea typeface="+mj-ea"/>
              </a:rPr>
              <a:t>, 2016</a:t>
            </a:r>
            <a:r>
              <a:rPr lang="ko-KR" altLang="en-US" sz="2500" dirty="0" smtClean="0">
                <a:latin typeface="+mj-ea"/>
                <a:ea typeface="+mj-ea"/>
              </a:rPr>
              <a:t>년 작성</a:t>
            </a:r>
            <a:r>
              <a:rPr lang="en-US" altLang="ko-KR" sz="2500" dirty="0">
                <a:latin typeface="+mj-ea"/>
                <a:ea typeface="+mj-ea"/>
              </a:rPr>
              <a:t>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2500" dirty="0" smtClean="0">
                <a:latin typeface="+mj-ea"/>
                <a:ea typeface="+mj-ea"/>
              </a:rPr>
              <a:t>스쿨 별 현장실습계획</a:t>
            </a:r>
            <a:r>
              <a:rPr lang="en-US" altLang="ko-KR" sz="2500" dirty="0" smtClean="0">
                <a:latin typeface="+mj-ea"/>
                <a:ea typeface="+mj-ea"/>
              </a:rPr>
              <a:t>, </a:t>
            </a:r>
            <a:r>
              <a:rPr lang="ko-KR" altLang="en-US" sz="2500" dirty="0" smtClean="0">
                <a:latin typeface="+mj-ea"/>
                <a:ea typeface="+mj-ea"/>
              </a:rPr>
              <a:t>평가</a:t>
            </a:r>
            <a:r>
              <a:rPr lang="en-US" altLang="ko-KR" sz="2500" dirty="0" smtClean="0">
                <a:latin typeface="+mj-ea"/>
                <a:ea typeface="+mj-ea"/>
              </a:rPr>
              <a:t>, </a:t>
            </a:r>
            <a:r>
              <a:rPr lang="ko-KR" altLang="en-US" sz="2500" dirty="0" smtClean="0">
                <a:latin typeface="+mj-ea"/>
                <a:ea typeface="+mj-ea"/>
              </a:rPr>
              <a:t>결과보고 기안</a:t>
            </a:r>
            <a:endParaRPr lang="en-US" altLang="ko-KR" sz="2500" dirty="0" smtClean="0"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2500" dirty="0" smtClean="0">
                <a:latin typeface="+mj-ea"/>
                <a:ea typeface="+mj-ea"/>
              </a:rPr>
              <a:t>스쿨 별 수요조사 </a:t>
            </a:r>
            <a:r>
              <a:rPr lang="ko-KR" altLang="en-US" sz="2500" dirty="0" smtClean="0">
                <a:latin typeface="+mj-ea"/>
                <a:ea typeface="+mj-ea"/>
              </a:rPr>
              <a:t>진행</a:t>
            </a:r>
            <a:endParaRPr lang="en-US" altLang="ko-KR" sz="2500" dirty="0" smtClean="0"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2500" dirty="0" smtClean="0">
                <a:latin typeface="+mj-ea"/>
                <a:ea typeface="+mj-ea"/>
              </a:rPr>
              <a:t>현장실습 </a:t>
            </a:r>
            <a:r>
              <a:rPr lang="ko-KR" altLang="en-US" sz="2500" dirty="0" err="1" smtClean="0">
                <a:latin typeface="+mj-ea"/>
                <a:ea typeface="+mj-ea"/>
              </a:rPr>
              <a:t>신청시</a:t>
            </a:r>
            <a:r>
              <a:rPr lang="ko-KR" altLang="en-US" sz="2500" dirty="0" smtClean="0">
                <a:latin typeface="+mj-ea"/>
                <a:ea typeface="+mj-ea"/>
              </a:rPr>
              <a:t> 센터로 </a:t>
            </a:r>
            <a:r>
              <a:rPr lang="ko-KR" altLang="en-US" sz="2500" dirty="0" err="1" smtClean="0">
                <a:latin typeface="+mj-ea"/>
                <a:ea typeface="+mj-ea"/>
              </a:rPr>
              <a:t>협조전</a:t>
            </a:r>
            <a:r>
              <a:rPr lang="ko-KR" altLang="en-US" sz="2500" dirty="0" smtClean="0">
                <a:latin typeface="+mj-ea"/>
                <a:ea typeface="+mj-ea"/>
              </a:rPr>
              <a:t> 발송하여 참여</a:t>
            </a:r>
            <a:endParaRPr lang="en-US" altLang="ko-KR" sz="2500" dirty="0" smtClean="0"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2500" dirty="0" smtClean="0">
                <a:latin typeface="+mj-ea"/>
                <a:ea typeface="+mj-ea"/>
              </a:rPr>
              <a:t>현장실습 협약서 필수</a:t>
            </a:r>
            <a:endParaRPr lang="en-US" altLang="ko-KR" sz="2500" dirty="0" smtClean="0"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2500" dirty="0" smtClean="0">
                <a:latin typeface="+mj-ea"/>
                <a:ea typeface="+mj-ea"/>
              </a:rPr>
              <a:t>현장실습 </a:t>
            </a:r>
            <a:r>
              <a:rPr lang="ko-KR" altLang="en-US" sz="2500" dirty="0" err="1" smtClean="0">
                <a:latin typeface="+mj-ea"/>
                <a:ea typeface="+mj-ea"/>
              </a:rPr>
              <a:t>포기시</a:t>
            </a:r>
            <a:r>
              <a:rPr lang="ko-KR" altLang="en-US" sz="2500" dirty="0" smtClean="0">
                <a:latin typeface="+mj-ea"/>
                <a:ea typeface="+mj-ea"/>
              </a:rPr>
              <a:t> 현장실습포기원 제출</a:t>
            </a:r>
            <a:endParaRPr lang="en-US" altLang="ko-KR" sz="2500" dirty="0" smtClean="0"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en-US" altLang="ko-KR" sz="2000" dirty="0" smtClean="0"/>
          </a:p>
          <a:p>
            <a:pPr>
              <a:lnSpc>
                <a:spcPct val="150000"/>
              </a:lnSpc>
            </a:pP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914149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82581" y="1867436"/>
            <a:ext cx="10908405" cy="39538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79867" y="2876505"/>
            <a:ext cx="10515600" cy="1386402"/>
          </a:xfrm>
        </p:spPr>
        <p:txBody>
          <a:bodyPr>
            <a:normAutofit fontScale="90000"/>
          </a:bodyPr>
          <a:lstStyle/>
          <a:p>
            <a:pPr fontAlgn="base"/>
            <a:r>
              <a:rPr lang="en-US" altLang="ko-KR" sz="3100" b="1" dirty="0" smtClean="0"/>
              <a:t>2. </a:t>
            </a:r>
            <a:r>
              <a:rPr lang="ko-KR" altLang="en-US" sz="3100" b="1" dirty="0" smtClean="0"/>
              <a:t>현장실습 </a:t>
            </a:r>
            <a:r>
              <a:rPr lang="ko-KR" altLang="en-US" sz="3100" b="1" dirty="0" err="1" smtClean="0"/>
              <a:t>중도포기자</a:t>
            </a:r>
            <a:r>
              <a:rPr lang="ko-KR" altLang="en-US" sz="3100" b="1" dirty="0" smtClean="0"/>
              <a:t> 처리</a:t>
            </a:r>
            <a:r>
              <a:rPr lang="en-US" altLang="ko-KR" sz="2200" dirty="0" smtClean="0"/>
              <a:t/>
            </a:r>
            <a:br>
              <a:rPr lang="en-US" altLang="ko-KR" sz="2200" dirty="0" smtClean="0"/>
            </a:br>
            <a:r>
              <a:rPr lang="en-US" altLang="ko-KR" sz="2700" dirty="0"/>
              <a:t> 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en-US" altLang="ko-KR" sz="2700" dirty="0" smtClean="0"/>
              <a:t>1) </a:t>
            </a:r>
            <a:r>
              <a:rPr lang="ko-KR" altLang="en-US" sz="2700" dirty="0" err="1" smtClean="0"/>
              <a:t>관련근거</a:t>
            </a:r>
            <a:r>
              <a:rPr lang="ko-KR" altLang="en-US" sz="2700" dirty="0" smtClean="0"/>
              <a:t> </a:t>
            </a:r>
            <a:r>
              <a:rPr lang="en-US" altLang="ko-KR" sz="2200" dirty="0" smtClean="0"/>
              <a:t/>
            </a:r>
            <a:br>
              <a:rPr lang="en-US" altLang="ko-KR" sz="2200" dirty="0" smtClean="0"/>
            </a:br>
            <a:r>
              <a:rPr lang="en-US" altLang="ko-KR" sz="2200" dirty="0" smtClean="0"/>
              <a:t/>
            </a:r>
            <a:br>
              <a:rPr lang="en-US" altLang="ko-KR" sz="2200" dirty="0" smtClean="0"/>
            </a:br>
            <a:r>
              <a:rPr lang="en-US" altLang="ko-KR" sz="2200" dirty="0"/>
              <a:t>- </a:t>
            </a:r>
            <a:r>
              <a:rPr lang="ko-KR" altLang="en-US" sz="2200" dirty="0"/>
              <a:t>현장실습운영규정 </a:t>
            </a:r>
            <a:br>
              <a:rPr lang="ko-KR" altLang="en-US" sz="2200" dirty="0"/>
            </a:br>
            <a:r>
              <a:rPr lang="ko-KR" altLang="en-US" sz="2200" dirty="0"/>
              <a:t>제</a:t>
            </a:r>
            <a:r>
              <a:rPr lang="en-US" altLang="ko-KR" sz="2200" dirty="0"/>
              <a:t>14</a:t>
            </a:r>
            <a:r>
              <a:rPr lang="ko-KR" altLang="en-US" sz="2200" dirty="0"/>
              <a:t>조</a:t>
            </a:r>
            <a:r>
              <a:rPr lang="en-US" altLang="ko-KR" sz="2200" dirty="0"/>
              <a:t>(</a:t>
            </a:r>
            <a:r>
              <a:rPr lang="ko-KR" altLang="en-US" sz="2200" dirty="0"/>
              <a:t>현장실습의 무효</a:t>
            </a:r>
            <a:r>
              <a:rPr lang="en-US" altLang="ko-KR" sz="2200" dirty="0"/>
              <a:t>) </a:t>
            </a:r>
            <a:r>
              <a:rPr lang="ko-KR" altLang="en-US" sz="2200" dirty="0"/>
              <a:t>② 학생 본인의 귀책사유로 현장실습을 중도 포기할 경우</a:t>
            </a:r>
            <a:r>
              <a:rPr lang="en-US" altLang="ko-KR" sz="2200" dirty="0"/>
              <a:t>, </a:t>
            </a:r>
            <a:r>
              <a:rPr lang="ko-KR" altLang="en-US" sz="2200" dirty="0"/>
              <a:t>해당 학생의 현장실습을 무효 처리할 수 있다</a:t>
            </a:r>
            <a:r>
              <a:rPr lang="en-US" altLang="ko-KR" sz="2200" dirty="0"/>
              <a:t>.</a:t>
            </a:r>
            <a:r>
              <a:rPr lang="ko-KR" altLang="en-US" sz="2200" dirty="0"/>
              <a:t/>
            </a:r>
            <a:br>
              <a:rPr lang="ko-KR" altLang="en-US" sz="2200" dirty="0"/>
            </a:br>
            <a:r>
              <a:rPr lang="ko-KR" altLang="en-US" sz="2200" dirty="0"/>
              <a:t>제</a:t>
            </a:r>
            <a:r>
              <a:rPr lang="en-US" altLang="ko-KR" sz="2200" dirty="0"/>
              <a:t>15</a:t>
            </a:r>
            <a:r>
              <a:rPr lang="ko-KR" altLang="en-US" sz="2200" dirty="0"/>
              <a:t>조</a:t>
            </a:r>
            <a:r>
              <a:rPr lang="en-US" altLang="ko-KR" sz="2200" dirty="0"/>
              <a:t>(</a:t>
            </a:r>
            <a:r>
              <a:rPr lang="ko-KR" altLang="en-US" sz="2200" dirty="0"/>
              <a:t>현장실습의 유보</a:t>
            </a:r>
            <a:r>
              <a:rPr lang="en-US" altLang="ko-KR" sz="2200" dirty="0"/>
              <a:t>) </a:t>
            </a:r>
            <a:r>
              <a:rPr lang="ko-KR" altLang="en-US" sz="2200" dirty="0"/>
              <a:t>현장실습지원센터장은 현장실습과 관련하여 다음 각 호의 사유가 발생하였을 때는 관련 서류를 첨부하여 </a:t>
            </a:r>
            <a:r>
              <a:rPr lang="ko-KR" altLang="en-US" sz="2200" b="1" u="sng" dirty="0"/>
              <a:t>지도교수 승인 후 유보</a:t>
            </a:r>
            <a:r>
              <a:rPr lang="ko-KR" altLang="en-US" sz="2200" dirty="0"/>
              <a:t>할 수 있다</a:t>
            </a:r>
            <a:r>
              <a:rPr lang="en-US" altLang="ko-KR" sz="2200" dirty="0"/>
              <a:t>.</a:t>
            </a:r>
            <a:r>
              <a:rPr lang="ko-KR" altLang="en-US" sz="2200" dirty="0"/>
              <a:t/>
            </a:r>
            <a:br>
              <a:rPr lang="ko-KR" altLang="en-US" sz="2200" dirty="0"/>
            </a:br>
            <a:r>
              <a:rPr lang="en-US" altLang="ko-KR" sz="2200" dirty="0"/>
              <a:t>1. </a:t>
            </a:r>
            <a:r>
              <a:rPr lang="ko-KR" altLang="en-US" sz="2200" dirty="0"/>
              <a:t>질병</a:t>
            </a:r>
            <a:br>
              <a:rPr lang="ko-KR" altLang="en-US" sz="2200" dirty="0"/>
            </a:br>
            <a:r>
              <a:rPr lang="en-US" altLang="ko-KR" sz="2200" dirty="0"/>
              <a:t>2. </a:t>
            </a:r>
            <a:r>
              <a:rPr lang="ko-KR" altLang="en-US" sz="2200" dirty="0"/>
              <a:t>관혼상제</a:t>
            </a:r>
            <a:br>
              <a:rPr lang="ko-KR" altLang="en-US" sz="2200" dirty="0"/>
            </a:br>
            <a:r>
              <a:rPr lang="en-US" altLang="ko-KR" sz="2200" dirty="0"/>
              <a:t>3. </a:t>
            </a:r>
            <a:r>
              <a:rPr lang="ko-KR" altLang="en-US" sz="2200" dirty="0"/>
              <a:t>폐업</a:t>
            </a:r>
            <a:br>
              <a:rPr lang="ko-KR" altLang="en-US" sz="2200" dirty="0"/>
            </a:br>
            <a:r>
              <a:rPr lang="en-US" altLang="ko-KR" sz="2200" dirty="0"/>
              <a:t>4. </a:t>
            </a:r>
            <a:r>
              <a:rPr lang="ko-KR" altLang="en-US" sz="2200" dirty="0"/>
              <a:t>천재지변</a:t>
            </a:r>
            <a:r>
              <a:rPr lang="en-US" altLang="ko-KR" sz="2200" dirty="0"/>
              <a:t>, </a:t>
            </a:r>
            <a:r>
              <a:rPr lang="ko-KR" altLang="en-US" sz="2200" dirty="0"/>
              <a:t>기타 총장이 인정하는 부득이한 사유가 발생한 경우</a:t>
            </a:r>
            <a:br>
              <a:rPr lang="ko-KR" altLang="en-US" sz="2200" dirty="0"/>
            </a:br>
            <a:r>
              <a:rPr lang="ko-KR" altLang="en-US" sz="2200" dirty="0" err="1"/>
              <a:t>실습학기제</a:t>
            </a:r>
            <a:r>
              <a:rPr lang="ko-KR" altLang="en-US" sz="2200" dirty="0"/>
              <a:t> 현장실습</a:t>
            </a:r>
            <a:r>
              <a:rPr lang="en-US" altLang="ko-KR" sz="2200" dirty="0"/>
              <a:t>(</a:t>
            </a:r>
            <a:r>
              <a:rPr lang="ko-KR" altLang="en-US" sz="2200" dirty="0" err="1"/>
              <a:t>학기제</a:t>
            </a:r>
            <a:r>
              <a:rPr lang="ko-KR" altLang="en-US" sz="2200" dirty="0"/>
              <a:t> 장기현장실습</a:t>
            </a:r>
            <a:r>
              <a:rPr lang="en-US" altLang="ko-KR" sz="2200" dirty="0"/>
              <a:t>) </a:t>
            </a:r>
            <a:r>
              <a:rPr lang="ko-KR" altLang="en-US" sz="2200" dirty="0"/>
              <a:t>제</a:t>
            </a:r>
            <a:r>
              <a:rPr lang="en-US" altLang="ko-KR" sz="2200" dirty="0"/>
              <a:t>11</a:t>
            </a:r>
            <a:r>
              <a:rPr lang="ko-KR" altLang="en-US" sz="2200" dirty="0"/>
              <a:t>조</a:t>
            </a:r>
            <a:r>
              <a:rPr lang="en-US" altLang="ko-KR" sz="2200" dirty="0"/>
              <a:t>(</a:t>
            </a:r>
            <a:r>
              <a:rPr lang="ko-KR" altLang="en-US" sz="2200" dirty="0" err="1"/>
              <a:t>실습학기</a:t>
            </a:r>
            <a:r>
              <a:rPr lang="ko-KR" altLang="en-US" sz="2200" dirty="0"/>
              <a:t> 지도</a:t>
            </a:r>
            <a:r>
              <a:rPr lang="en-US" altLang="ko-KR" sz="2200" dirty="0"/>
              <a:t>) </a:t>
            </a:r>
            <a:r>
              <a:rPr lang="ko-KR" altLang="en-US" sz="2200" dirty="0"/>
              <a:t>③ </a:t>
            </a:r>
            <a:r>
              <a:rPr lang="ko-KR" altLang="en-US" sz="2200" dirty="0" err="1"/>
              <a:t>실습학기제</a:t>
            </a:r>
            <a:r>
              <a:rPr lang="ko-KR" altLang="en-US" sz="2200" dirty="0"/>
              <a:t> 현장실습을 포기하고 학교로 복귀한 학생에 대한 출석 및 교과목 이수의 인정은 근무시간을 </a:t>
            </a:r>
            <a:r>
              <a:rPr lang="ko-KR" altLang="en-US" sz="2200" dirty="0" err="1"/>
              <a:t>실습시간</a:t>
            </a:r>
            <a:r>
              <a:rPr lang="ko-KR" altLang="en-US" sz="2200" dirty="0"/>
              <a:t> 출석한 것으로 간주하며</a:t>
            </a:r>
            <a:r>
              <a:rPr lang="en-US" altLang="ko-KR" sz="2200" dirty="0"/>
              <a:t>, </a:t>
            </a:r>
            <a:r>
              <a:rPr lang="ko-KR" altLang="en-US" sz="2200" dirty="0" err="1"/>
              <a:t>잔여기간은</a:t>
            </a:r>
            <a:r>
              <a:rPr lang="ko-KR" altLang="en-US" sz="2200" dirty="0"/>
              <a:t> </a:t>
            </a:r>
            <a:r>
              <a:rPr lang="ko-KR" altLang="en-US" sz="2200" dirty="0" err="1"/>
              <a:t>교내실습</a:t>
            </a:r>
            <a:r>
              <a:rPr lang="ko-KR" altLang="en-US" sz="2200" dirty="0"/>
              <a:t> 또는 정상 수업으로 이수하여야 한다</a:t>
            </a:r>
            <a:r>
              <a:rPr lang="en-US" altLang="ko-KR" sz="2200" dirty="0"/>
              <a:t>.</a:t>
            </a:r>
            <a:r>
              <a:rPr lang="ko-KR" altLang="en-US" sz="2200" dirty="0"/>
              <a:t/>
            </a:r>
            <a:br>
              <a:rPr lang="ko-KR" altLang="en-US" sz="2200" dirty="0"/>
            </a:br>
            <a:r>
              <a:rPr lang="ko-KR" altLang="en-US" sz="2200" dirty="0"/>
              <a:t>④ </a:t>
            </a:r>
            <a:r>
              <a:rPr lang="ko-KR" altLang="en-US" sz="2200" dirty="0" err="1"/>
              <a:t>실습학기제</a:t>
            </a:r>
            <a:r>
              <a:rPr lang="ko-KR" altLang="en-US" sz="2200" dirty="0"/>
              <a:t> 현장실습의 </a:t>
            </a:r>
            <a:r>
              <a:rPr lang="ko-KR" altLang="en-US" sz="2200" dirty="0" err="1"/>
              <a:t>포기사유는</a:t>
            </a:r>
            <a:r>
              <a:rPr lang="ko-KR" altLang="en-US" sz="2200" dirty="0"/>
              <a:t> 현장실습 운영규정 </a:t>
            </a:r>
            <a:r>
              <a:rPr lang="en-US" altLang="ko-KR" sz="2200" dirty="0"/>
              <a:t>15</a:t>
            </a:r>
            <a:r>
              <a:rPr lang="ko-KR" altLang="en-US" sz="2200" dirty="0"/>
              <a:t>조에 따른다</a:t>
            </a:r>
            <a:r>
              <a:rPr lang="en-US" altLang="ko-KR" sz="2200" dirty="0"/>
              <a:t>.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/>
              <a:t>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07705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500" dirty="0" smtClean="0"/>
              <a:t>2) </a:t>
            </a:r>
            <a:r>
              <a:rPr lang="ko-KR" altLang="en-US" sz="2500" dirty="0" smtClean="0"/>
              <a:t>현장실습 </a:t>
            </a:r>
            <a:r>
              <a:rPr lang="ko-KR" altLang="en-US" sz="2500" dirty="0" err="1" smtClean="0"/>
              <a:t>포기자에</a:t>
            </a:r>
            <a:r>
              <a:rPr lang="ko-KR" altLang="en-US" sz="2500" dirty="0" smtClean="0"/>
              <a:t> 대한 학사 처리절차</a:t>
            </a:r>
            <a:r>
              <a:rPr lang="en-US" altLang="ko-KR" sz="2500" dirty="0" smtClean="0"/>
              <a:t>(</a:t>
            </a:r>
            <a:r>
              <a:rPr lang="ko-KR" altLang="en-US" sz="2500" dirty="0" smtClean="0"/>
              <a:t>안</a:t>
            </a:r>
            <a:r>
              <a:rPr lang="en-US" altLang="ko-KR" sz="2500" dirty="0" smtClean="0"/>
              <a:t>)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endParaRPr lang="ko-KR" altLang="en-US" sz="2000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469973"/>
              </p:ext>
            </p:extLst>
          </p:nvPr>
        </p:nvGraphicFramePr>
        <p:xfrm>
          <a:off x="1390917" y="1416676"/>
          <a:ext cx="9362941" cy="4949448"/>
        </p:xfrm>
        <a:graphic>
          <a:graphicData uri="http://schemas.openxmlformats.org/drawingml/2006/table">
            <a:tbl>
              <a:tblPr/>
              <a:tblGrid>
                <a:gridCol w="2805177">
                  <a:extLst>
                    <a:ext uri="{9D8B030D-6E8A-4147-A177-3AD203B41FA5}">
                      <a16:colId xmlns:a16="http://schemas.microsoft.com/office/drawing/2014/main" val="2075978036"/>
                    </a:ext>
                  </a:extLst>
                </a:gridCol>
                <a:gridCol w="2173572">
                  <a:extLst>
                    <a:ext uri="{9D8B030D-6E8A-4147-A177-3AD203B41FA5}">
                      <a16:colId xmlns:a16="http://schemas.microsoft.com/office/drawing/2014/main" val="2010244239"/>
                    </a:ext>
                  </a:extLst>
                </a:gridCol>
                <a:gridCol w="4384192">
                  <a:extLst>
                    <a:ext uri="{9D8B030D-6E8A-4147-A177-3AD203B41FA5}">
                      <a16:colId xmlns:a16="http://schemas.microsoft.com/office/drawing/2014/main" val="7184293"/>
                    </a:ext>
                  </a:extLst>
                </a:gridCol>
              </a:tblGrid>
              <a:tr h="43601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구분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담당</a:t>
                      </a:r>
                      <a:endParaRPr lang="ko-KR" altLang="en-US" sz="16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주요내용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144344"/>
                  </a:ext>
                </a:extLst>
              </a:tr>
              <a:tr h="458589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현장실습 </a:t>
                      </a:r>
                      <a:r>
                        <a:rPr lang="ko-KR" altLang="en-US" sz="1600" kern="0" spc="0" dirty="0" err="1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포기원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 제출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학생 </a:t>
                      </a:r>
                      <a:r>
                        <a:rPr lang="en-US" altLang="ko-KR" sz="16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--&gt; </a:t>
                      </a: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스쿨 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양식 </a:t>
                      </a:r>
                      <a:r>
                        <a:rPr lang="en-US" altLang="ko-KR" sz="16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: </a:t>
                      </a: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센터제공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297835"/>
                  </a:ext>
                </a:extLst>
              </a:tr>
              <a:tr h="157654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현장실습 포기 기안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스쿨 원장 전결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협조 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: 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센터 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(</a:t>
                      </a:r>
                      <a:r>
                        <a:rPr lang="ko-KR" altLang="en-US" sz="1600" kern="0" spc="0" dirty="0" err="1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이번학기는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 센터 </a:t>
                      </a:r>
                      <a:r>
                        <a:rPr lang="ko-KR" altLang="en-US" sz="1600" kern="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기안문</a:t>
                      </a:r>
                      <a:r>
                        <a:rPr lang="ko-KR" altLang="en-US" sz="1600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 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첨부해서 처리 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/ </a:t>
                      </a:r>
                      <a:endParaRPr lang="en-US" altLang="ko-KR" sz="1600" kern="0" spc="0" dirty="0" smtClean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다음학기부터는 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현장실습 </a:t>
                      </a:r>
                      <a:r>
                        <a:rPr lang="ko-KR" altLang="en-US" sz="1600" kern="0" spc="0" dirty="0" err="1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신청시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 </a:t>
                      </a:r>
                      <a:r>
                        <a:rPr lang="ko-KR" altLang="en-US" sz="1600" kern="0" spc="0" dirty="0" err="1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협조전으로</a:t>
                      </a: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 </a:t>
                      </a:r>
                      <a:r>
                        <a:rPr lang="ko-KR" altLang="en-US" sz="1600" kern="0" spc="0" smtClean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센터에 발송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)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818251"/>
                  </a:ext>
                </a:extLst>
              </a:tr>
              <a:tr h="119637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담당 교과목 교수에게 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안내 </a:t>
                      </a:r>
                      <a:r>
                        <a:rPr lang="en-US" altLang="ko-KR" sz="16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/ </a:t>
                      </a: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전산관련 처리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스쿨 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출석 수업 참여 안내 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현장실습일지 전달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(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향후 </a:t>
                      </a:r>
                      <a:r>
                        <a:rPr lang="ko-KR" altLang="en-US" sz="1600" kern="0" spc="0" dirty="0" err="1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출석인정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 자료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) 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수강신청 유지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(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현장실습과목 유지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)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8713785"/>
                  </a:ext>
                </a:extLst>
              </a:tr>
              <a:tr h="816193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성적입력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스쿨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해당 학생이 누락되지 않도록 처리 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현장실습과목은 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NP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처리 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179662"/>
                  </a:ext>
                </a:extLst>
              </a:tr>
              <a:tr h="436015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성적사정회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스쿨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관련 사항 특이사항으로 기록 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020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355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30706" y="702010"/>
            <a:ext cx="10515600" cy="773864"/>
          </a:xfrm>
        </p:spPr>
        <p:txBody>
          <a:bodyPr>
            <a:noAutofit/>
          </a:bodyPr>
          <a:lstStyle/>
          <a:p>
            <a:r>
              <a:rPr lang="en-US" altLang="ko-KR" sz="2800" b="1" dirty="0" smtClean="0"/>
              <a:t>3. 9</a:t>
            </a:r>
            <a:r>
              <a:rPr lang="ko-KR" altLang="en-US" sz="2800" b="1" dirty="0" smtClean="0"/>
              <a:t>월</a:t>
            </a:r>
            <a:r>
              <a:rPr lang="en-US" altLang="ko-KR" sz="2800" b="1" dirty="0" smtClean="0"/>
              <a:t>30</a:t>
            </a:r>
            <a:r>
              <a:rPr lang="ko-KR" altLang="en-US" sz="2800" b="1" dirty="0" smtClean="0"/>
              <a:t>일 기준 </a:t>
            </a:r>
            <a:r>
              <a:rPr lang="ko-KR" altLang="en-US" sz="2800" b="1" dirty="0" smtClean="0"/>
              <a:t>취업률</a:t>
            </a:r>
            <a:r>
              <a:rPr lang="en-US" altLang="ko-KR" sz="1600" b="1" dirty="0" smtClean="0"/>
              <a:t>(</a:t>
            </a:r>
            <a:r>
              <a:rPr lang="ko-KR" altLang="en-US" sz="1600" b="1" dirty="0" err="1" smtClean="0"/>
              <a:t>건보</a:t>
            </a:r>
            <a:r>
              <a:rPr lang="en-US" altLang="ko-KR" sz="1600" b="1" dirty="0" smtClean="0"/>
              <a:t>, </a:t>
            </a:r>
            <a:r>
              <a:rPr lang="ko-KR" altLang="en-US" sz="1600" b="1" dirty="0" smtClean="0"/>
              <a:t>고보</a:t>
            </a:r>
            <a:r>
              <a:rPr lang="en-US" altLang="ko-KR" sz="1600" b="1" dirty="0" smtClean="0"/>
              <a:t>, </a:t>
            </a:r>
            <a:r>
              <a:rPr lang="ko-KR" altLang="en-US" sz="1600" b="1" dirty="0" smtClean="0"/>
              <a:t>해외취업</a:t>
            </a:r>
            <a:r>
              <a:rPr lang="en-US" altLang="ko-KR" sz="1600" b="1" dirty="0" smtClean="0"/>
              <a:t>)</a:t>
            </a:r>
            <a:r>
              <a:rPr lang="en-US" altLang="ko-KR" sz="2800" b="1" dirty="0" smtClean="0"/>
              <a:t/>
            </a:r>
            <a:br>
              <a:rPr lang="en-US" altLang="ko-KR" sz="2800" b="1" dirty="0" smtClean="0"/>
            </a:br>
            <a:endParaRPr lang="ko-KR" altLang="en-US" sz="2800" b="1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951825"/>
              </p:ext>
            </p:extLst>
          </p:nvPr>
        </p:nvGraphicFramePr>
        <p:xfrm>
          <a:off x="1030708" y="1347536"/>
          <a:ext cx="10102515" cy="4989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1409">
                  <a:extLst>
                    <a:ext uri="{9D8B030D-6E8A-4147-A177-3AD203B41FA5}">
                      <a16:colId xmlns:a16="http://schemas.microsoft.com/office/drawing/2014/main" val="2683558709"/>
                    </a:ext>
                  </a:extLst>
                </a:gridCol>
                <a:gridCol w="2336879">
                  <a:extLst>
                    <a:ext uri="{9D8B030D-6E8A-4147-A177-3AD203B41FA5}">
                      <a16:colId xmlns:a16="http://schemas.microsoft.com/office/drawing/2014/main" val="125871847"/>
                    </a:ext>
                  </a:extLst>
                </a:gridCol>
                <a:gridCol w="1941409">
                  <a:extLst>
                    <a:ext uri="{9D8B030D-6E8A-4147-A177-3AD203B41FA5}">
                      <a16:colId xmlns:a16="http://schemas.microsoft.com/office/drawing/2014/main" val="173465371"/>
                    </a:ext>
                  </a:extLst>
                </a:gridCol>
                <a:gridCol w="1941409">
                  <a:extLst>
                    <a:ext uri="{9D8B030D-6E8A-4147-A177-3AD203B41FA5}">
                      <a16:colId xmlns:a16="http://schemas.microsoft.com/office/drawing/2014/main" val="1490390920"/>
                    </a:ext>
                  </a:extLst>
                </a:gridCol>
                <a:gridCol w="1941409">
                  <a:extLst>
                    <a:ext uri="{9D8B030D-6E8A-4147-A177-3AD203B41FA5}">
                      <a16:colId xmlns:a16="http://schemas.microsoft.com/office/drawing/2014/main" val="3005918303"/>
                    </a:ext>
                  </a:extLst>
                </a:gridCol>
              </a:tblGrid>
              <a:tr h="49891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b="1" u="none" strike="noStrike" dirty="0">
                          <a:effectLst/>
                        </a:rPr>
                        <a:t>스쿨</a:t>
                      </a:r>
                      <a:endParaRPr lang="ko-KR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1" u="none" strike="noStrike" dirty="0" smtClean="0">
                          <a:effectLst/>
                        </a:rPr>
                        <a:t>8/31</a:t>
                      </a:r>
                      <a:r>
                        <a:rPr lang="ko-KR" altLang="en-US" sz="1800" b="1" u="none" strike="noStrike" dirty="0" smtClean="0">
                          <a:effectLst/>
                        </a:rPr>
                        <a:t>일 취업률</a:t>
                      </a:r>
                      <a:endParaRPr lang="ko-KR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1" u="none" strike="noStrike" dirty="0">
                          <a:effectLst/>
                        </a:rPr>
                        <a:t>9/30</a:t>
                      </a:r>
                      <a:r>
                        <a:rPr lang="ko-KR" altLang="en-US" sz="1800" b="1" u="none" strike="noStrike" dirty="0">
                          <a:effectLst/>
                        </a:rPr>
                        <a:t>일 </a:t>
                      </a:r>
                      <a:r>
                        <a:rPr lang="ko-KR" altLang="en-US" sz="1800" b="1" u="none" strike="noStrike" dirty="0" smtClean="0">
                          <a:effectLst/>
                        </a:rPr>
                        <a:t>취업률</a:t>
                      </a:r>
                      <a:endParaRPr lang="ko-KR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b="1" u="none" strike="noStrike" dirty="0">
                          <a:effectLst/>
                        </a:rPr>
                        <a:t>전년도취업률</a:t>
                      </a:r>
                      <a:endParaRPr lang="ko-KR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b="1" u="none" strike="noStrike" dirty="0">
                          <a:effectLst/>
                        </a:rPr>
                        <a:t>취업률 차이</a:t>
                      </a:r>
                      <a:endParaRPr lang="ko-KR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950802"/>
                  </a:ext>
                </a:extLst>
              </a:tr>
              <a:tr h="49891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애니메이션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43.60%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43.60%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>
                          <a:effectLst/>
                        </a:rPr>
                        <a:t>39.50%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4.10%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196893"/>
                  </a:ext>
                </a:extLst>
              </a:tr>
              <a:tr h="49891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 err="1">
                          <a:effectLst/>
                        </a:rPr>
                        <a:t>만화콘텐츠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>
                          <a:effectLst/>
                        </a:rPr>
                        <a:t>17.00%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17.00%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21.60%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-4.60%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244346"/>
                  </a:ext>
                </a:extLst>
              </a:tr>
              <a:tr h="49891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>
                          <a:effectLst/>
                        </a:rPr>
                        <a:t>게임콘텐츠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51.10%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>
                          <a:effectLst/>
                        </a:rPr>
                        <a:t>51.10%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>
                          <a:effectLst/>
                        </a:rPr>
                        <a:t>49.60%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>
                          <a:effectLst/>
                        </a:rPr>
                        <a:t>1.50%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3570374"/>
                  </a:ext>
                </a:extLst>
              </a:tr>
              <a:tr h="49891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 err="1">
                          <a:effectLst/>
                        </a:rPr>
                        <a:t>에코디자인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29.20%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29.20%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36.10%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-6.90%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465432"/>
                  </a:ext>
                </a:extLst>
              </a:tr>
              <a:tr h="49891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>
                          <a:effectLst/>
                        </a:rPr>
                        <a:t>푸드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54.30%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54.30%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>
                          <a:effectLst/>
                        </a:rPr>
                        <a:t>57.00%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>
                          <a:effectLst/>
                        </a:rPr>
                        <a:t>-2.70%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06753220"/>
                  </a:ext>
                </a:extLst>
              </a:tr>
              <a:tr h="49891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패션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39.70%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39.70%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46.10%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-6.40%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868475"/>
                  </a:ext>
                </a:extLst>
              </a:tr>
              <a:tr h="49891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>
                          <a:effectLst/>
                        </a:rPr>
                        <a:t>뮤지컬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>
                          <a:effectLst/>
                        </a:rPr>
                        <a:t>24.00%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24.00%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>
                          <a:effectLst/>
                        </a:rPr>
                        <a:t>26.60%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>
                          <a:effectLst/>
                        </a:rPr>
                        <a:t>-2.60%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1837822"/>
                  </a:ext>
                </a:extLst>
              </a:tr>
              <a:tr h="49891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모바일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65.50%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65.50%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76.00%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-10.40%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038965"/>
                  </a:ext>
                </a:extLst>
              </a:tr>
              <a:tr h="49891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유아교육과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94.00%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92.80%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89.90%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u="none" strike="noStrike" dirty="0">
                          <a:effectLst/>
                        </a:rPr>
                        <a:t>2.90%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90458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730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254</Words>
  <Application>Microsoft Office PowerPoint</Application>
  <PresentationFormat>와이드스크린</PresentationFormat>
  <Paragraphs>86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9" baseType="lpstr">
      <vt:lpstr>맑은 고딕</vt:lpstr>
      <vt:lpstr>함초롬바탕</vt:lpstr>
      <vt:lpstr>Arial</vt:lpstr>
      <vt:lpstr>Office 테마</vt:lpstr>
      <vt:lpstr>1. 현장실습 운영 프로세스 변경   1) 배경: 기관인증평가 인정 기준, 교육부 현장실습 감사 기준 반영  4.3.1.4 학과의 현장실습 계획은 학과의 교육목표에 부합하는가? a) 현장실습내용과 교육목표와의 부합성 b) 현장실습계획 수립 및 실습업체 배정 시 학생 의견 반영 여부   4.3.2.3 각 학과는 학과에서 시행한 현장실습 프로그램별 운영효과성에 대한 평가를 실시하고, 그 결과를 교육 개선에 활용하는가?  a) 학과별 현장실습 프로그램 운영(계획·시행·평가·개선)에 대한 효과성 평가 여부 확인 b) 평가에 따른 개선실적 확인</vt:lpstr>
      <vt:lpstr>  </vt:lpstr>
      <vt:lpstr>2. 현장실습 중도포기자 처리   1) 관련근거   - 현장실습운영규정  제14조(현장실습의 무효) ② 학생 본인의 귀책사유로 현장실습을 중도 포기할 경우, 해당 학생의 현장실습을 무효 처리할 수 있다. 제15조(현장실습의 유보) 현장실습지원센터장은 현장실습과 관련하여 다음 각 호의 사유가 발생하였을 때는 관련 서류를 첨부하여 지도교수 승인 후 유보할 수 있다. 1. 질병 2. 관혼상제 3. 폐업 4. 천재지변, 기타 총장이 인정하는 부득이한 사유가 발생한 경우 실습학기제 현장실습(학기제 장기현장실습) 제11조(실습학기 지도) ③ 실습학기제 현장실습을 포기하고 학교로 복귀한 학생에 대한 출석 및 교과목 이수의 인정은 근무시간을 실습시간 출석한 것으로 간주하며, 잔여기간은 교내실습 또는 정상 수업으로 이수하여야 한다. ④ 실습학기제 현장실습의 포기사유는 현장실습 운영규정 15조에 따른다.    </vt:lpstr>
      <vt:lpstr>2) 현장실습 포기자에 대한 학사 처리절차(안) </vt:lpstr>
      <vt:lpstr>3. 9월30일 기준 취업률(건보, 고보, 해외취업)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현장실습 운영 프로세스 변경  배경: 기관인증평가 인정 기준, 교육부 현장실습 감사 기준 반영 신청: 현장실습</dc:title>
  <dc:creator>황주란</dc:creator>
  <cp:lastModifiedBy>황주란</cp:lastModifiedBy>
  <cp:revision>12</cp:revision>
  <dcterms:created xsi:type="dcterms:W3CDTF">2016-10-11T01:29:07Z</dcterms:created>
  <dcterms:modified xsi:type="dcterms:W3CDTF">2016-10-12T03:08:18Z</dcterms:modified>
</cp:coreProperties>
</file>