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1530" r:id="rId2"/>
    <p:sldId id="1531" r:id="rId3"/>
    <p:sldId id="1522" r:id="rId4"/>
    <p:sldId id="1532" r:id="rId5"/>
    <p:sldId id="1526" r:id="rId6"/>
  </p:sldIdLst>
  <p:sldSz cx="9145588" cy="6859588"/>
  <p:notesSz cx="6877050" cy="10001250"/>
  <p:defaultTextStyle>
    <a:defPPr>
      <a:defRPr lang="ko-KR"/>
    </a:defPPr>
    <a:lvl1pPr algn="l" rtl="0" fontAlgn="base" latinLnBrk="1">
      <a:spcBef>
        <a:spcPct val="50000"/>
      </a:spcBef>
      <a:spcAft>
        <a:spcPct val="0"/>
      </a:spcAft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fontAlgn="base" latinLnBrk="1">
      <a:spcBef>
        <a:spcPct val="50000"/>
      </a:spcBef>
      <a:spcAft>
        <a:spcPct val="0"/>
      </a:spcAft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fontAlgn="base" latinLnBrk="1">
      <a:spcBef>
        <a:spcPct val="50000"/>
      </a:spcBef>
      <a:spcAft>
        <a:spcPct val="0"/>
      </a:spcAft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fontAlgn="base" latinLnBrk="1">
      <a:spcBef>
        <a:spcPct val="50000"/>
      </a:spcBef>
      <a:spcAft>
        <a:spcPct val="0"/>
      </a:spcAft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fontAlgn="base" latinLnBrk="1">
      <a:spcBef>
        <a:spcPct val="50000"/>
      </a:spcBef>
      <a:spcAft>
        <a:spcPct val="0"/>
      </a:spcAft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6pPr>
    <a:lvl7pPr marL="2743200" algn="l" defTabSz="914400" rtl="0" eaLnBrk="1" latinLnBrk="1" hangingPunct="1"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7pPr>
    <a:lvl8pPr marL="3200400" algn="l" defTabSz="914400" rtl="0" eaLnBrk="1" latinLnBrk="1" hangingPunct="1"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8pPr>
    <a:lvl9pPr marL="3657600" algn="l" defTabSz="914400" rtl="0" eaLnBrk="1" latinLnBrk="1" hangingPunct="1">
      <a:defRPr kumimoji="1" sz="1200" b="1" kern="1200">
        <a:solidFill>
          <a:srgbClr val="FF0066"/>
        </a:solidFill>
        <a:latin typeface="맑은 고딕" pitchFamily="50" charset="-127"/>
        <a:ea typeface="맑은 고딕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 userDrawn="1">
          <p15:clr>
            <a:srgbClr val="A4A3A4"/>
          </p15:clr>
        </p15:guide>
        <p15:guide id="2" pos="216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이상근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ECFF"/>
    <a:srgbClr val="FFFF99"/>
    <a:srgbClr val="FFFF66"/>
    <a:srgbClr val="FF3300"/>
    <a:srgbClr val="FF0066"/>
    <a:srgbClr val="0033C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600" autoAdjust="0"/>
    <p:restoredTop sz="78579" autoAdjust="0"/>
  </p:normalViewPr>
  <p:slideViewPr>
    <p:cSldViewPr snapToGrid="0">
      <p:cViewPr>
        <p:scale>
          <a:sx n="125" d="100"/>
          <a:sy n="125" d="100"/>
        </p:scale>
        <p:origin x="1974" y="480"/>
      </p:cViewPr>
      <p:guideLst>
        <p:guide orient="horz" pos="216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46" y="96"/>
      </p:cViewPr>
      <p:guideLst>
        <p:guide orient="horz" pos="3148"/>
        <p:guide pos="216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0055" cy="49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84" tIns="48192" rIns="96384" bIns="48192" numCol="1" anchor="t" anchorCtr="0" compatLnSpc="1">
            <a:prstTxWarp prst="textNoShape">
              <a:avLst/>
            </a:prstTxWarp>
          </a:bodyPr>
          <a:lstStyle>
            <a:lvl1pPr defTabSz="964524">
              <a:spcBef>
                <a:spcPct val="0"/>
              </a:spcBef>
              <a:defRPr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6995" y="1"/>
            <a:ext cx="2980055" cy="49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84" tIns="48192" rIns="96384" bIns="48192" numCol="1" anchor="t" anchorCtr="0" compatLnSpc="1">
            <a:prstTxWarp prst="textNoShape">
              <a:avLst/>
            </a:prstTxWarp>
          </a:bodyPr>
          <a:lstStyle>
            <a:lvl1pPr algn="r" defTabSz="964524">
              <a:spcBef>
                <a:spcPct val="0"/>
              </a:spcBef>
              <a:defRPr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1596"/>
            <a:ext cx="2980055" cy="49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84" tIns="48192" rIns="96384" bIns="48192" numCol="1" anchor="b" anchorCtr="0" compatLnSpc="1">
            <a:prstTxWarp prst="textNoShape">
              <a:avLst/>
            </a:prstTxWarp>
          </a:bodyPr>
          <a:lstStyle>
            <a:lvl1pPr defTabSz="964524">
              <a:spcBef>
                <a:spcPct val="0"/>
              </a:spcBef>
              <a:defRPr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6995" y="9501596"/>
            <a:ext cx="2980055" cy="49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84" tIns="48192" rIns="96384" bIns="48192" numCol="1" anchor="b" anchorCtr="0" compatLnSpc="1">
            <a:prstTxWarp prst="textNoShape">
              <a:avLst/>
            </a:prstTxWarp>
          </a:bodyPr>
          <a:lstStyle>
            <a:lvl1pPr algn="r" defTabSz="964524">
              <a:spcBef>
                <a:spcPct val="0"/>
              </a:spcBef>
              <a:defRPr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fld id="{54255DF9-1A03-4D77-948F-D937590E01B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8848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0625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986193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161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7788"/>
            <a:ext cx="64023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71FB7-714C-43FA-AC0E-D63E4720F5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634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4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D97250-C1EE-4961-8D3F-124DC44E62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839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2188"/>
            <a:ext cx="5487987" cy="5667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8925"/>
            <a:ext cx="5487987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E2A79A-D0FE-4335-A716-7A00D8C65F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28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31188" cy="4572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31188" cy="4527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CFFD1E-9283-42B7-A79F-6E65EE5DAA3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2603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30988" y="439738"/>
            <a:ext cx="2057400" cy="568801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439738"/>
            <a:ext cx="6021388" cy="5688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D9AFD8-F907-41F7-A93A-DB7255E022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088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563938" y="6381750"/>
            <a:ext cx="2133600" cy="261938"/>
          </a:xfrm>
        </p:spPr>
        <p:txBody>
          <a:bodyPr/>
          <a:lstStyle>
            <a:lvl1pPr>
              <a:defRPr/>
            </a:lvl1pPr>
          </a:lstStyle>
          <a:p>
            <a:fld id="{63C41373-B014-4355-85FC-BF33781AEF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728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31188" cy="4572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31188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018E5B-E38A-451D-8319-9DC5EA7FF8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546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8488"/>
            <a:ext cx="7773987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17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3C19C7-F176-4799-9124-F84BAD4E4E0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107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31188" cy="4572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0188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926F74-BEDE-471C-A16E-F891C7A086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784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2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2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0331F1-30BC-4446-9AE9-400F05ED4A4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749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31188" cy="4572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1CD452-A6D6-436D-B9D9-B4B678DF11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45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DD2D55-C3B0-4F26-81FD-4E5822BCDF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3718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B832-892A-4FA0-AA5E-C0A3108AF9C6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473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B832-892A-4FA0-AA5E-C0A3108AF9C6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27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Rectangle 7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3938" y="6381750"/>
            <a:ext cx="21336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04" tIns="40803" rIns="81604" bIns="40803" numCol="1" anchor="t" anchorCtr="0" compatLnSpc="1">
            <a:prstTxWarp prst="textNoShape">
              <a:avLst/>
            </a:prstTxWarp>
          </a:bodyPr>
          <a:lstStyle>
            <a:lvl1pPr algn="ctr" defTabSz="815975">
              <a:spcBef>
                <a:spcPct val="0"/>
              </a:spcBef>
              <a:defRPr sz="16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fld id="{EE1BB832-892A-4FA0-AA5E-C0A3108AF9C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44386" name="Rectangle 2050"/>
          <p:cNvSpPr>
            <a:spLocks noChangeArrowheads="1"/>
          </p:cNvSpPr>
          <p:nvPr/>
        </p:nvSpPr>
        <p:spPr bwMode="gray">
          <a:xfrm>
            <a:off x="468313" y="9096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8" rIns="91413" bIns="45708" anchor="ctr"/>
          <a:lstStyle/>
          <a:p>
            <a:pPr algn="ctr" latinLnBrk="0">
              <a:spcBef>
                <a:spcPct val="0"/>
              </a:spcBef>
              <a:defRPr/>
            </a:pPr>
            <a:endParaRPr lang="ko-KR" altLang="ko-KR" sz="2400" b="0">
              <a:solidFill>
                <a:schemeClr val="tx1"/>
              </a:solidFill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144392" name="Rectangle 2056"/>
          <p:cNvSpPr>
            <a:spLocks noChangeArrowheads="1"/>
          </p:cNvSpPr>
          <p:nvPr/>
        </p:nvSpPr>
        <p:spPr bwMode="gray">
          <a:xfrm>
            <a:off x="438150" y="6291263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8" rIns="91413" bIns="45708" anchor="ctr"/>
          <a:lstStyle/>
          <a:p>
            <a:pPr algn="ctr" latinLnBrk="0">
              <a:spcBef>
                <a:spcPct val="0"/>
              </a:spcBef>
              <a:defRPr/>
            </a:pPr>
            <a:endParaRPr lang="ko-KR" altLang="ko-KR" sz="2400" b="0">
              <a:solidFill>
                <a:schemeClr val="tx1"/>
              </a:solidFill>
              <a:latin typeface="Tahoma" pitchFamily="34" charset="0"/>
              <a:ea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hdr="0" ftr="0" dt="0"/>
  <p:txStyles>
    <p:titleStyle>
      <a:lvl1pPr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+mj-lt"/>
          <a:ea typeface="+mj-ea"/>
          <a:cs typeface="+mj-cs"/>
        </a:defRPr>
      </a:lvl1pPr>
      <a:lvl2pPr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2pPr>
      <a:lvl3pPr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3pPr>
      <a:lvl4pPr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4pPr>
      <a:lvl5pPr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5pPr>
      <a:lvl6pPr marL="457200"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6pPr>
      <a:lvl7pPr marL="914400"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7pPr>
      <a:lvl8pPr marL="1371600"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8pPr>
      <a:lvl9pPr marL="1828800" algn="l" defTabSz="868363" rtl="0" fontAlgn="base" latinLnBrk="1">
        <a:spcBef>
          <a:spcPct val="0"/>
        </a:spcBef>
        <a:spcAft>
          <a:spcPct val="0"/>
        </a:spcAft>
        <a:defRPr kumimoji="1" sz="2800" b="1">
          <a:solidFill>
            <a:srgbClr val="3333FF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25438" indent="-325438" algn="l" defTabSz="868363" rtl="0" fontAlgn="base" latinLnBrk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706438" indent="-271463" algn="l" defTabSz="868363" rtl="0" fontAlgn="base" latinLnBrk="1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085850" indent="-217488" algn="l" defTabSz="868363" rtl="0" fontAlgn="base" latinLnBrk="1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20825" indent="-217488" algn="l" defTabSz="868363" rtl="0" fontAlgn="base" latinLnBrk="1">
        <a:spcBef>
          <a:spcPct val="20000"/>
        </a:spcBef>
        <a:spcAft>
          <a:spcPct val="0"/>
        </a:spcAft>
        <a:buChar char="–"/>
        <a:defRPr kumimoji="1" sz="1900">
          <a:solidFill>
            <a:schemeClr val="tx1"/>
          </a:solidFill>
          <a:latin typeface="+mn-lt"/>
          <a:ea typeface="+mn-ea"/>
        </a:defRPr>
      </a:lvl4pPr>
      <a:lvl5pPr marL="1955800" indent="-219075" algn="l" defTabSz="868363" rtl="0" fontAlgn="base" latinLnBrk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5pPr>
      <a:lvl6pPr marL="2413000" indent="-219075" algn="l" defTabSz="868363" rtl="0" fontAlgn="base" latinLnBrk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6pPr>
      <a:lvl7pPr marL="2870200" indent="-219075" algn="l" defTabSz="868363" rtl="0" fontAlgn="base" latinLnBrk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7pPr>
      <a:lvl8pPr marL="3327400" indent="-219075" algn="l" defTabSz="868363" rtl="0" fontAlgn="base" latinLnBrk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8pPr>
      <a:lvl9pPr marL="3784600" indent="-219075" algn="l" defTabSz="868363" rtl="0" fontAlgn="base" latinLnBrk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1</a:t>
            </a:fld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1098957" y="2105638"/>
            <a:ext cx="7524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3333FF"/>
                </a:solidFill>
              </a:rPr>
              <a:t>4</a:t>
            </a:r>
            <a:r>
              <a:rPr lang="ko-KR" altLang="en-US" sz="4800" dirty="0">
                <a:solidFill>
                  <a:srgbClr val="3333FF"/>
                </a:solidFill>
              </a:rPr>
              <a:t>차 취업지도위원회 회의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8958" y="4630723"/>
            <a:ext cx="752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0" dirty="0">
                <a:solidFill>
                  <a:srgbClr val="3333FF"/>
                </a:solidFill>
              </a:rPr>
              <a:t>2016</a:t>
            </a:r>
            <a:r>
              <a:rPr lang="ko-KR" altLang="en-US" sz="2000" b="0" dirty="0">
                <a:solidFill>
                  <a:srgbClr val="3333FF"/>
                </a:solidFill>
              </a:rPr>
              <a:t>년</a:t>
            </a:r>
            <a:r>
              <a:rPr lang="en-US" altLang="ko-KR" sz="2000" b="0" dirty="0">
                <a:solidFill>
                  <a:srgbClr val="3333FF"/>
                </a:solidFill>
              </a:rPr>
              <a:t>11</a:t>
            </a:r>
            <a:r>
              <a:rPr lang="ko-KR" altLang="en-US" sz="2000" b="0" dirty="0">
                <a:solidFill>
                  <a:srgbClr val="3333FF"/>
                </a:solidFill>
              </a:rPr>
              <a:t>월</a:t>
            </a:r>
            <a:r>
              <a:rPr lang="en-US" altLang="ko-KR" sz="2000" b="0" dirty="0">
                <a:solidFill>
                  <a:srgbClr val="3333FF"/>
                </a:solidFill>
              </a:rPr>
              <a:t>23</a:t>
            </a:r>
            <a:r>
              <a:rPr lang="ko-KR" altLang="en-US" sz="2000" b="0" dirty="0">
                <a:solidFill>
                  <a:srgbClr val="3333FF"/>
                </a:solidFill>
              </a:rPr>
              <a:t>일</a:t>
            </a:r>
            <a:br>
              <a:rPr lang="en-US" altLang="ko-KR" sz="2000" b="0" dirty="0">
                <a:solidFill>
                  <a:srgbClr val="3333FF"/>
                </a:solidFill>
              </a:rPr>
            </a:br>
            <a:r>
              <a:rPr lang="ko-KR" altLang="en-US" sz="2000" b="0" dirty="0">
                <a:solidFill>
                  <a:srgbClr val="3333FF"/>
                </a:solidFill>
              </a:rPr>
              <a:t>취업정보센터</a:t>
            </a:r>
            <a:endParaRPr lang="en-US" altLang="ko-KR" sz="2000" b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6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2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8" y="994584"/>
            <a:ext cx="4051376" cy="353670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974" y="994584"/>
            <a:ext cx="4139611" cy="179046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689" y="2785050"/>
            <a:ext cx="3022567" cy="80368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88" y="4572929"/>
            <a:ext cx="4051376" cy="16463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689" y="3588740"/>
            <a:ext cx="3467676" cy="100848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68313" y="477838"/>
            <a:ext cx="7561262" cy="44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69" tIns="43435" rIns="86869" bIns="43435">
            <a:spAutoFit/>
          </a:bodyPr>
          <a:lstStyle>
            <a:lvl1pPr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3497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68363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303338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73672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1939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6511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1083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5655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2016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년 취업</a:t>
            </a: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현장실습 </a:t>
            </a:r>
            <a:r>
              <a:rPr lang="ko-KR" altLang="en-US" sz="2300" b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업적고과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기준</a:t>
            </a:r>
            <a:endParaRPr lang="ko-KR" altLang="en-US" sz="1900" b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86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606683" y="1117681"/>
            <a:ext cx="785781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창작 취업자별 증빙자료를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A4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사이즈 바인더에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묶음하여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제출</a:t>
            </a:r>
            <a:b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창작취업자 별 자료 제일 앞페이지에 견출테이프로 구분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창작 취업자별 증빙자료를 스캔 컬러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PDF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개별파일로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USB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로 제출</a:t>
            </a:r>
            <a:b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인당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5Mbyte 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이내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파일명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패션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전시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홍길동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.pdf” (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전시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공연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영상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출간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해외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. . .)</a:t>
            </a:r>
            <a:b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여러 페이지로 구성된 </a:t>
            </a:r>
            <a:r>
              <a:rPr lang="ko-KR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리플렛의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경우 앞뒤 표지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작가소개 페이지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작품소개 페이지를 스캔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증빙자료 제출 상세기준</a:t>
            </a:r>
            <a:b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취업센터 홈페이지 취업관리자 게시판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번글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참조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년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일까지 취업센터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황주란선생에게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제출</a:t>
            </a:r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8313" y="477838"/>
            <a:ext cx="7561262" cy="44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69" tIns="43435" rIns="86869" bIns="43435">
            <a:spAutoFit/>
          </a:bodyPr>
          <a:lstStyle>
            <a:lvl1pPr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3497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68363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303338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73672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1939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6511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1083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5655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2016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년 졸업 창작</a:t>
            </a: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해외취업</a:t>
            </a: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농업취업  증빙서류 준비</a:t>
            </a:r>
            <a:endParaRPr lang="ko-KR" altLang="en-US" sz="1900" b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84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4</a:t>
            </a:fld>
            <a:endParaRPr lang="en-US" altLang="ko-KR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68313" y="477838"/>
            <a:ext cx="7561262" cy="44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69" tIns="43435" rIns="86869" bIns="43435">
            <a:spAutoFit/>
          </a:bodyPr>
          <a:lstStyle>
            <a:lvl1pPr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3497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68363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303338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73672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1939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6511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1083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5655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농업종사자 취업률 관리</a:t>
            </a:r>
            <a:endParaRPr lang="ko-KR" altLang="en-US" sz="1900" b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683" y="1296985"/>
            <a:ext cx="428804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취업관리자 게시판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번 글 참조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세부 절차는 취업센터 담당자와 협의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년졸업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농업종사자취업 준비</a:t>
            </a:r>
            <a:b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현재 졸업반 학생에 대하여 부모가 농사 짖는 학생 명단 파악 필수</a:t>
            </a:r>
            <a:b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세부 대상자 선정 및 서류절차는 내년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월 이후 취업센터와 협의 하에 진행</a:t>
            </a:r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4071144" y="1943765"/>
            <a:ext cx="78581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5141473" y="1296985"/>
            <a:ext cx="3377606" cy="3945447"/>
            <a:chOff x="5141473" y="1296985"/>
            <a:chExt cx="3377606" cy="3945447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1473" y="1296985"/>
              <a:ext cx="3377606" cy="3945447"/>
            </a:xfrm>
            <a:prstGeom prst="rect">
              <a:avLst/>
            </a:prstGeom>
            <a:ln>
              <a:solidFill>
                <a:srgbClr val="3333FF"/>
              </a:solidFill>
            </a:ln>
          </p:spPr>
        </p:pic>
        <p:sp>
          <p:nvSpPr>
            <p:cNvPr id="7" name="직사각형 6"/>
            <p:cNvSpPr/>
            <p:nvPr/>
          </p:nvSpPr>
          <p:spPr bwMode="auto">
            <a:xfrm>
              <a:off x="6790985" y="1965990"/>
              <a:ext cx="78581" cy="146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9" tIns="45725" rIns="91449" bIns="4572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200" b="1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7006885" y="1965990"/>
              <a:ext cx="78581" cy="146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9" tIns="45725" rIns="91449" bIns="4572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200" b="1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6352835" y="2464465"/>
              <a:ext cx="78581" cy="146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9" tIns="45725" rIns="91449" bIns="4572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200" b="1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6167756" y="2464465"/>
              <a:ext cx="45719" cy="146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9" tIns="45725" rIns="91449" bIns="4572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200" b="1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7139306" y="2643651"/>
              <a:ext cx="347344" cy="146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9" tIns="45725" rIns="91449" bIns="4572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200" b="1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6084072" y="3123658"/>
              <a:ext cx="202428" cy="146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9" tIns="45725" rIns="91449" bIns="4572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200" b="1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6251621" y="1604421"/>
              <a:ext cx="202428" cy="146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9" tIns="45725" rIns="91449" bIns="4572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200" b="1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95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2D55-C3B0-4F26-81FD-4E5822BCDF8C}" type="slidenum">
              <a:rPr lang="en-US" altLang="ko-KR" smtClean="0"/>
              <a:pPr/>
              <a:t>5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8" y="1416766"/>
            <a:ext cx="2097096" cy="3728172"/>
          </a:xfrm>
          <a:prstGeom prst="rect">
            <a:avLst/>
          </a:prstGeom>
          <a:ln>
            <a:solidFill>
              <a:srgbClr val="3333FF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31" y="1416765"/>
            <a:ext cx="2097097" cy="3728173"/>
          </a:xfrm>
          <a:prstGeom prst="rect">
            <a:avLst/>
          </a:prstGeom>
          <a:ln>
            <a:solidFill>
              <a:srgbClr val="3333FF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95" y="1416765"/>
            <a:ext cx="2097097" cy="3728173"/>
          </a:xfrm>
          <a:prstGeom prst="rect">
            <a:avLst/>
          </a:prstGeom>
          <a:ln>
            <a:solidFill>
              <a:srgbClr val="3333FF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882" y="2839370"/>
            <a:ext cx="1971385" cy="2571529"/>
          </a:xfrm>
          <a:prstGeom prst="rect">
            <a:avLst/>
          </a:prstGeom>
          <a:ln>
            <a:solidFill>
              <a:srgbClr val="3333FF"/>
            </a:solidFill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8313" y="477838"/>
            <a:ext cx="7561262" cy="44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69" tIns="43435" rIns="86869" bIns="43435">
            <a:spAutoFit/>
          </a:bodyPr>
          <a:lstStyle>
            <a:lvl1pPr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3497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868363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303338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736725" defTabSz="868363">
              <a:spcBef>
                <a:spcPct val="0"/>
              </a:spcBef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1939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6511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1083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565525" defTabSz="8683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ko-KR" altLang="en-US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취업정보센터 홈페이지 </a:t>
            </a: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 </a:t>
            </a:r>
            <a:r>
              <a:rPr lang="en-US" altLang="ko-KR" sz="2300" b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job.ck.ac.kr </a:t>
            </a:r>
            <a:endParaRPr lang="ko-KR" altLang="en-US" sz="1900" b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6866645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3333FF"/>
      </a:folHlink>
    </a:clrScheme>
    <a:fontScheme name="기본 디자인">
      <a:majorFont>
        <a:latin typeface="맑은 고딕"/>
        <a:ea typeface="맑은 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9" tIns="45725" rIns="91449" bIns="45725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9" tIns="45725" rIns="91449" bIns="45725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맑은 고딕" pitchFamily="50" charset="-127"/>
            <a:ea typeface="맑은 고딕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696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1471914</TotalTime>
  <Words>62</Words>
  <Application>Microsoft Office PowerPoint</Application>
  <PresentationFormat>사용자 지정</PresentationFormat>
  <Paragraphs>18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HY헤드라인M</vt:lpstr>
      <vt:lpstr>굴림</vt:lpstr>
      <vt:lpstr>맑은 고딕</vt:lpstr>
      <vt:lpstr>Tahoma</vt:lpstr>
      <vt:lpstr>Wingdings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청강문화산업대학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 wcdma full(05.9) 로 부터 update</dc:title>
  <dc:subject>asdfadsfasf</dc:subject>
  <dc:creator>me</dc:creator>
  <cp:lastModifiedBy>이상근</cp:lastModifiedBy>
  <cp:revision>3442</cp:revision>
  <cp:lastPrinted>2016-08-23T02:48:18Z</cp:lastPrinted>
  <dcterms:created xsi:type="dcterms:W3CDTF">2003-07-02T05:23:14Z</dcterms:created>
  <dcterms:modified xsi:type="dcterms:W3CDTF">2016-11-22T10:35:26Z</dcterms:modified>
</cp:coreProperties>
</file>