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1530" r:id="rId2"/>
    <p:sldId id="1533" r:id="rId3"/>
    <p:sldId id="1539" r:id="rId4"/>
    <p:sldId id="1538" r:id="rId5"/>
    <p:sldId id="1537" r:id="rId6"/>
    <p:sldId id="1536" r:id="rId7"/>
    <p:sldId id="1541" r:id="rId8"/>
    <p:sldId id="1535" r:id="rId9"/>
    <p:sldId id="1542" r:id="rId10"/>
    <p:sldId id="1543" r:id="rId11"/>
    <p:sldId id="1526" r:id="rId12"/>
    <p:sldId id="1540" r:id="rId13"/>
    <p:sldId id="1534" r:id="rId14"/>
    <p:sldId id="1531" r:id="rId15"/>
    <p:sldId id="1522" r:id="rId16"/>
    <p:sldId id="1532" r:id="rId17"/>
  </p:sldIdLst>
  <p:sldSz cx="9145588" cy="6859588"/>
  <p:notesSz cx="6877050" cy="10001250"/>
  <p:defaultTextStyle>
    <a:defPPr>
      <a:defRPr lang="ko-KR"/>
    </a:defPPr>
    <a:lvl1pPr algn="l" rtl="0" fontAlgn="base" latinLnBrk="1">
      <a:spcBef>
        <a:spcPct val="50000"/>
      </a:spcBef>
      <a:spcAft>
        <a:spcPct val="0"/>
      </a:spcAft>
      <a:defRPr kumimoji="1" sz="1200" b="1" kern="1200">
        <a:solidFill>
          <a:srgbClr val="FF0066"/>
        </a:solidFill>
        <a:latin typeface="맑은 고딕" pitchFamily="50" charset="-127"/>
        <a:ea typeface="맑은 고딕" pitchFamily="50" charset="-127"/>
        <a:cs typeface="+mn-cs"/>
      </a:defRPr>
    </a:lvl1pPr>
    <a:lvl2pPr marL="457200" algn="l" rtl="0" fontAlgn="base" latinLnBrk="1">
      <a:spcBef>
        <a:spcPct val="50000"/>
      </a:spcBef>
      <a:spcAft>
        <a:spcPct val="0"/>
      </a:spcAft>
      <a:defRPr kumimoji="1" sz="1200" b="1" kern="1200">
        <a:solidFill>
          <a:srgbClr val="FF0066"/>
        </a:solidFill>
        <a:latin typeface="맑은 고딕" pitchFamily="50" charset="-127"/>
        <a:ea typeface="맑은 고딕" pitchFamily="50" charset="-127"/>
        <a:cs typeface="+mn-cs"/>
      </a:defRPr>
    </a:lvl2pPr>
    <a:lvl3pPr marL="914400" algn="l" rtl="0" fontAlgn="base" latinLnBrk="1">
      <a:spcBef>
        <a:spcPct val="50000"/>
      </a:spcBef>
      <a:spcAft>
        <a:spcPct val="0"/>
      </a:spcAft>
      <a:defRPr kumimoji="1" sz="1200" b="1" kern="1200">
        <a:solidFill>
          <a:srgbClr val="FF0066"/>
        </a:solidFill>
        <a:latin typeface="맑은 고딕" pitchFamily="50" charset="-127"/>
        <a:ea typeface="맑은 고딕" pitchFamily="50" charset="-127"/>
        <a:cs typeface="+mn-cs"/>
      </a:defRPr>
    </a:lvl3pPr>
    <a:lvl4pPr marL="1371600" algn="l" rtl="0" fontAlgn="base" latinLnBrk="1">
      <a:spcBef>
        <a:spcPct val="50000"/>
      </a:spcBef>
      <a:spcAft>
        <a:spcPct val="0"/>
      </a:spcAft>
      <a:defRPr kumimoji="1" sz="1200" b="1" kern="1200">
        <a:solidFill>
          <a:srgbClr val="FF0066"/>
        </a:solidFill>
        <a:latin typeface="맑은 고딕" pitchFamily="50" charset="-127"/>
        <a:ea typeface="맑은 고딕" pitchFamily="50" charset="-127"/>
        <a:cs typeface="+mn-cs"/>
      </a:defRPr>
    </a:lvl4pPr>
    <a:lvl5pPr marL="1828800" algn="l" rtl="0" fontAlgn="base" latinLnBrk="1">
      <a:spcBef>
        <a:spcPct val="50000"/>
      </a:spcBef>
      <a:spcAft>
        <a:spcPct val="0"/>
      </a:spcAft>
      <a:defRPr kumimoji="1" sz="1200" b="1" kern="1200">
        <a:solidFill>
          <a:srgbClr val="FF0066"/>
        </a:solidFill>
        <a:latin typeface="맑은 고딕" pitchFamily="50" charset="-127"/>
        <a:ea typeface="맑은 고딕" pitchFamily="50" charset="-127"/>
        <a:cs typeface="+mn-cs"/>
      </a:defRPr>
    </a:lvl5pPr>
    <a:lvl6pPr marL="2286000" algn="l" defTabSz="914400" rtl="0" eaLnBrk="1" latinLnBrk="1" hangingPunct="1">
      <a:defRPr kumimoji="1" sz="1200" b="1" kern="1200">
        <a:solidFill>
          <a:srgbClr val="FF0066"/>
        </a:solidFill>
        <a:latin typeface="맑은 고딕" pitchFamily="50" charset="-127"/>
        <a:ea typeface="맑은 고딕" pitchFamily="50" charset="-127"/>
        <a:cs typeface="+mn-cs"/>
      </a:defRPr>
    </a:lvl6pPr>
    <a:lvl7pPr marL="2743200" algn="l" defTabSz="914400" rtl="0" eaLnBrk="1" latinLnBrk="1" hangingPunct="1">
      <a:defRPr kumimoji="1" sz="1200" b="1" kern="1200">
        <a:solidFill>
          <a:srgbClr val="FF0066"/>
        </a:solidFill>
        <a:latin typeface="맑은 고딕" pitchFamily="50" charset="-127"/>
        <a:ea typeface="맑은 고딕" pitchFamily="50" charset="-127"/>
        <a:cs typeface="+mn-cs"/>
      </a:defRPr>
    </a:lvl7pPr>
    <a:lvl8pPr marL="3200400" algn="l" defTabSz="914400" rtl="0" eaLnBrk="1" latinLnBrk="1" hangingPunct="1">
      <a:defRPr kumimoji="1" sz="1200" b="1" kern="1200">
        <a:solidFill>
          <a:srgbClr val="FF0066"/>
        </a:solidFill>
        <a:latin typeface="맑은 고딕" pitchFamily="50" charset="-127"/>
        <a:ea typeface="맑은 고딕" pitchFamily="50" charset="-127"/>
        <a:cs typeface="+mn-cs"/>
      </a:defRPr>
    </a:lvl8pPr>
    <a:lvl9pPr marL="3657600" algn="l" defTabSz="914400" rtl="0" eaLnBrk="1" latinLnBrk="1" hangingPunct="1">
      <a:defRPr kumimoji="1" sz="1200" b="1" kern="1200">
        <a:solidFill>
          <a:srgbClr val="FF0066"/>
        </a:solidFill>
        <a:latin typeface="맑은 고딕" pitchFamily="50" charset="-127"/>
        <a:ea typeface="맑은 고딕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8" userDrawn="1">
          <p15:clr>
            <a:srgbClr val="A4A3A4"/>
          </p15:clr>
        </p15:guide>
        <p15:guide id="2" pos="216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이상근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CCECFF"/>
    <a:srgbClr val="FFFF99"/>
    <a:srgbClr val="FFFF66"/>
    <a:srgbClr val="FF3300"/>
    <a:srgbClr val="FF0066"/>
    <a:srgbClr val="0033CC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1600" autoAdjust="0"/>
    <p:restoredTop sz="78579" autoAdjust="0"/>
  </p:normalViewPr>
  <p:slideViewPr>
    <p:cSldViewPr snapToGrid="0">
      <p:cViewPr varScale="1">
        <p:scale>
          <a:sx n="142" d="100"/>
          <a:sy n="142" d="100"/>
        </p:scale>
        <p:origin x="1494" y="120"/>
      </p:cViewPr>
      <p:guideLst>
        <p:guide orient="horz" pos="2161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1200"/>
    </p:cViewPr>
  </p:sorterViewPr>
  <p:notesViewPr>
    <p:cSldViewPr snapToGrid="0">
      <p:cViewPr varScale="1">
        <p:scale>
          <a:sx n="100" d="100"/>
          <a:sy n="100" d="100"/>
        </p:scale>
        <p:origin x="3546" y="96"/>
      </p:cViewPr>
      <p:guideLst>
        <p:guide orient="horz" pos="3148"/>
        <p:guide pos="2166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0055" cy="499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84" tIns="48192" rIns="96384" bIns="48192" numCol="1" anchor="t" anchorCtr="0" compatLnSpc="1">
            <a:prstTxWarp prst="textNoShape">
              <a:avLst/>
            </a:prstTxWarp>
          </a:bodyPr>
          <a:lstStyle>
            <a:lvl1pPr defTabSz="964524">
              <a:spcBef>
                <a:spcPct val="0"/>
              </a:spcBef>
              <a:defRPr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6995" y="1"/>
            <a:ext cx="2980055" cy="499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84" tIns="48192" rIns="96384" bIns="48192" numCol="1" anchor="t" anchorCtr="0" compatLnSpc="1">
            <a:prstTxWarp prst="textNoShape">
              <a:avLst/>
            </a:prstTxWarp>
          </a:bodyPr>
          <a:lstStyle>
            <a:lvl1pPr algn="r" defTabSz="964524">
              <a:spcBef>
                <a:spcPct val="0"/>
              </a:spcBef>
              <a:defRPr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01596"/>
            <a:ext cx="2980055" cy="499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84" tIns="48192" rIns="96384" bIns="48192" numCol="1" anchor="b" anchorCtr="0" compatLnSpc="1">
            <a:prstTxWarp prst="textNoShape">
              <a:avLst/>
            </a:prstTxWarp>
          </a:bodyPr>
          <a:lstStyle>
            <a:lvl1pPr defTabSz="964524">
              <a:spcBef>
                <a:spcPct val="0"/>
              </a:spcBef>
              <a:defRPr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6995" y="9501596"/>
            <a:ext cx="2980055" cy="499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84" tIns="48192" rIns="96384" bIns="48192" numCol="1" anchor="b" anchorCtr="0" compatLnSpc="1">
            <a:prstTxWarp prst="textNoShape">
              <a:avLst/>
            </a:prstTxWarp>
          </a:bodyPr>
          <a:lstStyle>
            <a:lvl1pPr algn="r" defTabSz="964524">
              <a:spcBef>
                <a:spcPct val="0"/>
              </a:spcBef>
              <a:defRPr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fld id="{54255DF9-1A03-4D77-948F-D937590E01B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58848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0625" cy="3751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986193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0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0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0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0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0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3988" cy="147161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7788"/>
            <a:ext cx="640238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C71FB7-714C-43FA-AC0E-D63E4720F52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46344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3338" cy="58547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2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D97250-C1EE-4961-8D3F-124DC44E620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78396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2188"/>
            <a:ext cx="5487987" cy="5667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7987" cy="411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8925"/>
            <a:ext cx="5487987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E2A79A-D0FE-4335-A716-7A00D8C65F5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15286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31188" cy="4572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31188" cy="4527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CFFD1E-9283-42B7-A79F-6E65EE5DAA3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82603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30988" y="439738"/>
            <a:ext cx="2057400" cy="5688012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439738"/>
            <a:ext cx="6021388" cy="56880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D9AFD8-F907-41F7-A93A-DB7255E0228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80880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563938" y="6381750"/>
            <a:ext cx="2133600" cy="261938"/>
          </a:xfrm>
        </p:spPr>
        <p:txBody>
          <a:bodyPr/>
          <a:lstStyle>
            <a:lvl1pPr>
              <a:defRPr/>
            </a:lvl1pPr>
          </a:lstStyle>
          <a:p>
            <a:fld id="{63C41373-B014-4355-85FC-BF33781AEF0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27288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31188" cy="4572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31188" cy="4527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018E5B-E38A-451D-8319-9DC5EA7FF86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85463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8488"/>
            <a:ext cx="7773987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3987" cy="15017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3C19C7-F176-4799-9124-F84BAD4E4E0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61078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31188" cy="4572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75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40188" cy="45275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926F74-BEDE-471C-A16E-F891C7A086E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4784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1188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28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6613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6613" y="2174875"/>
            <a:ext cx="4041775" cy="39528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0331F1-30BC-4446-9AE9-400F05ED4A4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2749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31188" cy="4572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1CD452-A6D6-436D-B9D9-B4B678DF112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9451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DD2D55-C3B0-4F26-81FD-4E5822BCDF8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33718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B832-892A-4FA0-AA5E-C0A3108AF9C6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74738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B832-892A-4FA0-AA5E-C0A3108AF9C6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0272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Rectangle 7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63938" y="6381750"/>
            <a:ext cx="21336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04" tIns="40803" rIns="81604" bIns="40803" numCol="1" anchor="t" anchorCtr="0" compatLnSpc="1">
            <a:prstTxWarp prst="textNoShape">
              <a:avLst/>
            </a:prstTxWarp>
          </a:bodyPr>
          <a:lstStyle>
            <a:lvl1pPr algn="ctr" defTabSz="815975">
              <a:spcBef>
                <a:spcPct val="0"/>
              </a:spcBef>
              <a:defRPr sz="16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</a:lstStyle>
          <a:p>
            <a:fld id="{EE1BB832-892A-4FA0-AA5E-C0A3108AF9C6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144386" name="Rectangle 2050"/>
          <p:cNvSpPr>
            <a:spLocks noChangeArrowheads="1"/>
          </p:cNvSpPr>
          <p:nvPr/>
        </p:nvSpPr>
        <p:spPr bwMode="gray">
          <a:xfrm>
            <a:off x="468313" y="9096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45708" rIns="91413" bIns="45708" anchor="ctr"/>
          <a:lstStyle/>
          <a:p>
            <a:pPr algn="ctr" latinLnBrk="0">
              <a:spcBef>
                <a:spcPct val="0"/>
              </a:spcBef>
              <a:defRPr/>
            </a:pPr>
            <a:endParaRPr lang="ko-KR" altLang="ko-KR" sz="2400" b="0">
              <a:solidFill>
                <a:schemeClr val="tx1"/>
              </a:solidFill>
              <a:latin typeface="Tahoma" pitchFamily="34" charset="0"/>
              <a:ea typeface="굴림" pitchFamily="50" charset="-127"/>
            </a:endParaRPr>
          </a:p>
        </p:txBody>
      </p:sp>
      <p:sp>
        <p:nvSpPr>
          <p:cNvPr id="144392" name="Rectangle 2056"/>
          <p:cNvSpPr>
            <a:spLocks noChangeArrowheads="1"/>
          </p:cNvSpPr>
          <p:nvPr/>
        </p:nvSpPr>
        <p:spPr bwMode="gray">
          <a:xfrm>
            <a:off x="438150" y="6291263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45708" rIns="91413" bIns="45708" anchor="ctr"/>
          <a:lstStyle/>
          <a:p>
            <a:pPr algn="ctr" latinLnBrk="0">
              <a:spcBef>
                <a:spcPct val="0"/>
              </a:spcBef>
              <a:defRPr/>
            </a:pPr>
            <a:endParaRPr lang="ko-KR" altLang="ko-KR" sz="2400" b="0">
              <a:solidFill>
                <a:schemeClr val="tx1"/>
              </a:solidFill>
              <a:latin typeface="Tahoma" pitchFamily="34" charset="0"/>
              <a:ea typeface="굴림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2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hdr="0" ftr="0" dt="0"/>
  <p:txStyles>
    <p:titleStyle>
      <a:lvl1pPr algn="l" defTabSz="868363" rtl="0" fontAlgn="base" latinLnBrk="1">
        <a:spcBef>
          <a:spcPct val="0"/>
        </a:spcBef>
        <a:spcAft>
          <a:spcPct val="0"/>
        </a:spcAft>
        <a:defRPr kumimoji="1" sz="2800" b="1">
          <a:solidFill>
            <a:srgbClr val="3333FF"/>
          </a:solidFill>
          <a:latin typeface="+mj-lt"/>
          <a:ea typeface="+mj-ea"/>
          <a:cs typeface="+mj-cs"/>
        </a:defRPr>
      </a:lvl1pPr>
      <a:lvl2pPr algn="l" defTabSz="868363" rtl="0" fontAlgn="base" latinLnBrk="1">
        <a:spcBef>
          <a:spcPct val="0"/>
        </a:spcBef>
        <a:spcAft>
          <a:spcPct val="0"/>
        </a:spcAft>
        <a:defRPr kumimoji="1" sz="2800" b="1">
          <a:solidFill>
            <a:srgbClr val="3333FF"/>
          </a:solidFill>
          <a:latin typeface="맑은 고딕" pitchFamily="50" charset="-127"/>
          <a:ea typeface="맑은 고딕" pitchFamily="50" charset="-127"/>
        </a:defRPr>
      </a:lvl2pPr>
      <a:lvl3pPr algn="l" defTabSz="868363" rtl="0" fontAlgn="base" latinLnBrk="1">
        <a:spcBef>
          <a:spcPct val="0"/>
        </a:spcBef>
        <a:spcAft>
          <a:spcPct val="0"/>
        </a:spcAft>
        <a:defRPr kumimoji="1" sz="2800" b="1">
          <a:solidFill>
            <a:srgbClr val="3333FF"/>
          </a:solidFill>
          <a:latin typeface="맑은 고딕" pitchFamily="50" charset="-127"/>
          <a:ea typeface="맑은 고딕" pitchFamily="50" charset="-127"/>
        </a:defRPr>
      </a:lvl3pPr>
      <a:lvl4pPr algn="l" defTabSz="868363" rtl="0" fontAlgn="base" latinLnBrk="1">
        <a:spcBef>
          <a:spcPct val="0"/>
        </a:spcBef>
        <a:spcAft>
          <a:spcPct val="0"/>
        </a:spcAft>
        <a:defRPr kumimoji="1" sz="2800" b="1">
          <a:solidFill>
            <a:srgbClr val="3333FF"/>
          </a:solidFill>
          <a:latin typeface="맑은 고딕" pitchFamily="50" charset="-127"/>
          <a:ea typeface="맑은 고딕" pitchFamily="50" charset="-127"/>
        </a:defRPr>
      </a:lvl4pPr>
      <a:lvl5pPr algn="l" defTabSz="868363" rtl="0" fontAlgn="base" latinLnBrk="1">
        <a:spcBef>
          <a:spcPct val="0"/>
        </a:spcBef>
        <a:spcAft>
          <a:spcPct val="0"/>
        </a:spcAft>
        <a:defRPr kumimoji="1" sz="2800" b="1">
          <a:solidFill>
            <a:srgbClr val="3333FF"/>
          </a:solidFill>
          <a:latin typeface="맑은 고딕" pitchFamily="50" charset="-127"/>
          <a:ea typeface="맑은 고딕" pitchFamily="50" charset="-127"/>
        </a:defRPr>
      </a:lvl5pPr>
      <a:lvl6pPr marL="457200" algn="l" defTabSz="868363" rtl="0" fontAlgn="base" latinLnBrk="1">
        <a:spcBef>
          <a:spcPct val="0"/>
        </a:spcBef>
        <a:spcAft>
          <a:spcPct val="0"/>
        </a:spcAft>
        <a:defRPr kumimoji="1" sz="2800" b="1">
          <a:solidFill>
            <a:srgbClr val="3333FF"/>
          </a:solidFill>
          <a:latin typeface="맑은 고딕" pitchFamily="50" charset="-127"/>
          <a:ea typeface="맑은 고딕" pitchFamily="50" charset="-127"/>
        </a:defRPr>
      </a:lvl6pPr>
      <a:lvl7pPr marL="914400" algn="l" defTabSz="868363" rtl="0" fontAlgn="base" latinLnBrk="1">
        <a:spcBef>
          <a:spcPct val="0"/>
        </a:spcBef>
        <a:spcAft>
          <a:spcPct val="0"/>
        </a:spcAft>
        <a:defRPr kumimoji="1" sz="2800" b="1">
          <a:solidFill>
            <a:srgbClr val="3333FF"/>
          </a:solidFill>
          <a:latin typeface="맑은 고딕" pitchFamily="50" charset="-127"/>
          <a:ea typeface="맑은 고딕" pitchFamily="50" charset="-127"/>
        </a:defRPr>
      </a:lvl7pPr>
      <a:lvl8pPr marL="1371600" algn="l" defTabSz="868363" rtl="0" fontAlgn="base" latinLnBrk="1">
        <a:spcBef>
          <a:spcPct val="0"/>
        </a:spcBef>
        <a:spcAft>
          <a:spcPct val="0"/>
        </a:spcAft>
        <a:defRPr kumimoji="1" sz="2800" b="1">
          <a:solidFill>
            <a:srgbClr val="3333FF"/>
          </a:solidFill>
          <a:latin typeface="맑은 고딕" pitchFamily="50" charset="-127"/>
          <a:ea typeface="맑은 고딕" pitchFamily="50" charset="-127"/>
        </a:defRPr>
      </a:lvl8pPr>
      <a:lvl9pPr marL="1828800" algn="l" defTabSz="868363" rtl="0" fontAlgn="base" latinLnBrk="1">
        <a:spcBef>
          <a:spcPct val="0"/>
        </a:spcBef>
        <a:spcAft>
          <a:spcPct val="0"/>
        </a:spcAft>
        <a:defRPr kumimoji="1" sz="2800" b="1">
          <a:solidFill>
            <a:srgbClr val="3333FF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25438" indent="-325438" algn="l" defTabSz="868363" rtl="0" fontAlgn="base" latinLnBrk="1">
        <a:spcBef>
          <a:spcPct val="20000"/>
        </a:spcBef>
        <a:spcAft>
          <a:spcPct val="0"/>
        </a:spcAft>
        <a:buChar char="•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706438" indent="-271463" algn="l" defTabSz="868363" rtl="0" fontAlgn="base" latinLnBrk="1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2pPr>
      <a:lvl3pPr marL="1085850" indent="-217488" algn="l" defTabSz="868363" rtl="0" fontAlgn="base" latinLnBrk="1">
        <a:spcBef>
          <a:spcPct val="20000"/>
        </a:spcBef>
        <a:spcAft>
          <a:spcPct val="0"/>
        </a:spcAft>
        <a:buChar char="•"/>
        <a:defRPr kumimoji="1" sz="2300">
          <a:solidFill>
            <a:schemeClr val="tx1"/>
          </a:solidFill>
          <a:latin typeface="+mn-lt"/>
          <a:ea typeface="+mn-ea"/>
        </a:defRPr>
      </a:lvl3pPr>
      <a:lvl4pPr marL="1520825" indent="-217488" algn="l" defTabSz="868363" rtl="0" fontAlgn="base" latinLnBrk="1">
        <a:spcBef>
          <a:spcPct val="20000"/>
        </a:spcBef>
        <a:spcAft>
          <a:spcPct val="0"/>
        </a:spcAft>
        <a:buChar char="–"/>
        <a:defRPr kumimoji="1" sz="1900">
          <a:solidFill>
            <a:schemeClr val="tx1"/>
          </a:solidFill>
          <a:latin typeface="+mn-lt"/>
          <a:ea typeface="+mn-ea"/>
        </a:defRPr>
      </a:lvl4pPr>
      <a:lvl5pPr marL="1955800" indent="-219075" algn="l" defTabSz="868363" rtl="0" fontAlgn="base" latinLnBrk="1">
        <a:spcBef>
          <a:spcPct val="20000"/>
        </a:spcBef>
        <a:spcAft>
          <a:spcPct val="0"/>
        </a:spcAft>
        <a:buChar char="»"/>
        <a:defRPr kumimoji="1" sz="1900">
          <a:solidFill>
            <a:schemeClr val="tx1"/>
          </a:solidFill>
          <a:latin typeface="+mn-lt"/>
          <a:ea typeface="+mn-ea"/>
        </a:defRPr>
      </a:lvl5pPr>
      <a:lvl6pPr marL="2413000" indent="-219075" algn="l" defTabSz="868363" rtl="0" fontAlgn="base" latinLnBrk="1">
        <a:spcBef>
          <a:spcPct val="20000"/>
        </a:spcBef>
        <a:spcAft>
          <a:spcPct val="0"/>
        </a:spcAft>
        <a:buChar char="»"/>
        <a:defRPr kumimoji="1" sz="1900">
          <a:solidFill>
            <a:schemeClr val="tx1"/>
          </a:solidFill>
          <a:latin typeface="+mn-lt"/>
          <a:ea typeface="+mn-ea"/>
        </a:defRPr>
      </a:lvl6pPr>
      <a:lvl7pPr marL="2870200" indent="-219075" algn="l" defTabSz="868363" rtl="0" fontAlgn="base" latinLnBrk="1">
        <a:spcBef>
          <a:spcPct val="20000"/>
        </a:spcBef>
        <a:spcAft>
          <a:spcPct val="0"/>
        </a:spcAft>
        <a:buChar char="»"/>
        <a:defRPr kumimoji="1" sz="1900">
          <a:solidFill>
            <a:schemeClr val="tx1"/>
          </a:solidFill>
          <a:latin typeface="+mn-lt"/>
          <a:ea typeface="+mn-ea"/>
        </a:defRPr>
      </a:lvl7pPr>
      <a:lvl8pPr marL="3327400" indent="-219075" algn="l" defTabSz="868363" rtl="0" fontAlgn="base" latinLnBrk="1">
        <a:spcBef>
          <a:spcPct val="20000"/>
        </a:spcBef>
        <a:spcAft>
          <a:spcPct val="0"/>
        </a:spcAft>
        <a:buChar char="»"/>
        <a:defRPr kumimoji="1" sz="1900">
          <a:solidFill>
            <a:schemeClr val="tx1"/>
          </a:solidFill>
          <a:latin typeface="+mn-lt"/>
          <a:ea typeface="+mn-ea"/>
        </a:defRPr>
      </a:lvl8pPr>
      <a:lvl9pPr marL="3784600" indent="-219075" algn="l" defTabSz="868363" rtl="0" fontAlgn="base" latinLnBrk="1">
        <a:spcBef>
          <a:spcPct val="20000"/>
        </a:spcBef>
        <a:spcAft>
          <a:spcPct val="0"/>
        </a:spcAft>
        <a:buChar char="»"/>
        <a:defRPr kumimoji="1" sz="1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D2D55-C3B0-4F26-81FD-4E5822BCDF8C}" type="slidenum">
              <a:rPr lang="en-US" altLang="ko-KR" smtClean="0"/>
              <a:pPr/>
              <a:t>1</a:t>
            </a:fld>
            <a:endParaRPr lang="en-US" altLang="ko-KR"/>
          </a:p>
        </p:txBody>
      </p:sp>
      <p:sp>
        <p:nvSpPr>
          <p:cNvPr id="3" name="TextBox 2"/>
          <p:cNvSpPr txBox="1"/>
          <p:nvPr/>
        </p:nvSpPr>
        <p:spPr>
          <a:xfrm>
            <a:off x="770282" y="2042576"/>
            <a:ext cx="7720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rgbClr val="3333FF"/>
                </a:solidFill>
              </a:rPr>
              <a:t>17</a:t>
            </a:r>
            <a:r>
              <a:rPr lang="ko-KR" altLang="en-US" sz="4400" dirty="0">
                <a:solidFill>
                  <a:srgbClr val="3333FF"/>
                </a:solidFill>
              </a:rPr>
              <a:t>년</a:t>
            </a:r>
            <a:r>
              <a:rPr lang="en-US" altLang="ko-KR" sz="4400" dirty="0">
                <a:solidFill>
                  <a:srgbClr val="3333FF"/>
                </a:solidFill>
              </a:rPr>
              <a:t>1</a:t>
            </a:r>
            <a:r>
              <a:rPr lang="ko-KR" altLang="en-US" sz="4400" dirty="0">
                <a:solidFill>
                  <a:srgbClr val="3333FF"/>
                </a:solidFill>
              </a:rPr>
              <a:t>차 취업지도위원회 회의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8958" y="4630723"/>
            <a:ext cx="7524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0" dirty="0">
                <a:solidFill>
                  <a:srgbClr val="3333FF"/>
                </a:solidFill>
              </a:rPr>
              <a:t>2017</a:t>
            </a:r>
            <a:r>
              <a:rPr lang="ko-KR" altLang="en-US" sz="2000" b="0" dirty="0">
                <a:solidFill>
                  <a:srgbClr val="3333FF"/>
                </a:solidFill>
              </a:rPr>
              <a:t>년</a:t>
            </a:r>
            <a:r>
              <a:rPr lang="en-US" altLang="ko-KR" sz="2000" b="0" dirty="0">
                <a:solidFill>
                  <a:srgbClr val="3333FF"/>
                </a:solidFill>
              </a:rPr>
              <a:t>1</a:t>
            </a:r>
            <a:r>
              <a:rPr lang="ko-KR" altLang="en-US" sz="2000" b="0" dirty="0">
                <a:solidFill>
                  <a:srgbClr val="3333FF"/>
                </a:solidFill>
              </a:rPr>
              <a:t>월</a:t>
            </a:r>
            <a:r>
              <a:rPr lang="en-US" altLang="ko-KR" sz="2000" b="0" dirty="0">
                <a:solidFill>
                  <a:srgbClr val="3333FF"/>
                </a:solidFill>
              </a:rPr>
              <a:t>2</a:t>
            </a:r>
            <a:r>
              <a:rPr lang="ko-KR" altLang="en-US" sz="2000" b="0" dirty="0">
                <a:solidFill>
                  <a:srgbClr val="3333FF"/>
                </a:solidFill>
              </a:rPr>
              <a:t>일</a:t>
            </a:r>
            <a:br>
              <a:rPr lang="en-US" altLang="ko-KR" sz="2000" b="0" dirty="0">
                <a:solidFill>
                  <a:srgbClr val="3333FF"/>
                </a:solidFill>
              </a:rPr>
            </a:br>
            <a:r>
              <a:rPr lang="ko-KR" altLang="en-US" sz="2000" b="0" dirty="0">
                <a:solidFill>
                  <a:srgbClr val="3333FF"/>
                </a:solidFill>
              </a:rPr>
              <a:t>취업정보센터</a:t>
            </a:r>
            <a:endParaRPr lang="en-US" altLang="ko-KR" sz="2000" b="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961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41373-B014-4355-85FC-BF33781AEF0E}" type="slidenum">
              <a:rPr lang="en-US" altLang="ko-KR" smtClean="0"/>
              <a:pPr/>
              <a:t>10</a:t>
            </a:fld>
            <a:endParaRPr lang="en-US" altLang="ko-KR"/>
          </a:p>
        </p:txBody>
      </p:sp>
      <p:sp>
        <p:nvSpPr>
          <p:cNvPr id="3" name="직사각형 2"/>
          <p:cNvSpPr/>
          <p:nvPr/>
        </p:nvSpPr>
        <p:spPr>
          <a:xfrm>
            <a:off x="779073" y="1596731"/>
            <a:ext cx="770333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1200"/>
              </a:spcBef>
              <a:spcAft>
                <a:spcPts val="1800"/>
              </a:spcAft>
              <a:buFont typeface="+mj-lt"/>
              <a:buAutoNum type="arabicParenR"/>
            </a:pPr>
            <a:r>
              <a:rPr lang="ko-KR" altLang="en-US" sz="1600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일부 기업들이 신입사원에 대한 </a:t>
            </a:r>
            <a:r>
              <a:rPr lang="en-US" altLang="ko-KR" sz="1600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4</a:t>
            </a:r>
            <a:r>
              <a:rPr lang="ko-KR" altLang="en-US" sz="1600" kern="100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대보험</a:t>
            </a:r>
            <a:r>
              <a:rPr lang="ko-KR" altLang="en-US" sz="1600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가입을 선별적으로 하고</a:t>
            </a:r>
            <a:r>
              <a:rPr lang="en-US" altLang="ko-KR" sz="1600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</a:t>
            </a:r>
            <a:r>
              <a:rPr lang="ko-KR" altLang="en-US" sz="1600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가입</a:t>
            </a:r>
            <a:r>
              <a:rPr lang="en-US" altLang="ko-KR" sz="1600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</a:t>
            </a:r>
            <a:r>
              <a:rPr lang="ko-KR" altLang="en-US" sz="1600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소거신고가 최대 </a:t>
            </a:r>
            <a:r>
              <a:rPr lang="en-US" altLang="ko-KR" sz="1600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1.5</a:t>
            </a:r>
            <a:r>
              <a:rPr lang="ko-KR" altLang="en-US" sz="1600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개월 지연되기에 교육부 </a:t>
            </a:r>
            <a:r>
              <a:rPr lang="ko-KR" altLang="en-US" sz="1600" kern="100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건보취업</a:t>
            </a:r>
            <a:r>
              <a:rPr lang="ko-KR" altLang="en-US" sz="1600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통계와 최대 </a:t>
            </a:r>
            <a:r>
              <a:rPr lang="en-US" altLang="ko-KR" sz="1600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+-2% </a:t>
            </a:r>
            <a:r>
              <a:rPr lang="ko-KR" altLang="en-US" sz="1600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편차 발생</a:t>
            </a:r>
            <a:endParaRPr lang="en-US" altLang="ko-KR" sz="1600" kern="1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200"/>
              </a:spcBef>
              <a:spcAft>
                <a:spcPts val="1800"/>
              </a:spcAft>
              <a:buFont typeface="+mj-lt"/>
              <a:buAutoNum type="arabicParenR"/>
            </a:pPr>
            <a:r>
              <a:rPr lang="ko-KR" altLang="ko-KR" sz="1600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고용보험</a:t>
            </a:r>
            <a:r>
              <a:rPr lang="en-US" altLang="ko-KR" sz="1600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ko-KR" altLang="en-US" sz="1600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기준 </a:t>
            </a:r>
            <a:r>
              <a:rPr lang="ko-KR" altLang="ko-KR" sz="1600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취업률 통계가 편법이기에 </a:t>
            </a:r>
            <a:r>
              <a:rPr lang="ko-KR" altLang="en-US" sz="1600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교육부</a:t>
            </a:r>
            <a:r>
              <a:rPr lang="ko-KR" altLang="ko-KR" sz="1600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취업률 차이의 문제점을 공식적으로 확인할 방법이 없음</a:t>
            </a:r>
          </a:p>
          <a:p>
            <a:pPr marL="342900" lvl="0" indent="-342900" algn="just">
              <a:spcBef>
                <a:spcPts val="1200"/>
              </a:spcBef>
              <a:spcAft>
                <a:spcPts val="1800"/>
              </a:spcAft>
              <a:buFont typeface="+mj-lt"/>
              <a:buAutoNum type="arabicParenR"/>
            </a:pPr>
            <a:r>
              <a:rPr lang="ko-KR" altLang="ko-KR" sz="1600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개인정보 사용에 대한 문제점</a:t>
            </a:r>
          </a:p>
          <a:p>
            <a:pPr marL="342900" lvl="0" indent="-342900" algn="just">
              <a:spcBef>
                <a:spcPts val="1200"/>
              </a:spcBef>
              <a:spcAft>
                <a:spcPts val="1800"/>
              </a:spcAft>
              <a:buFont typeface="+mj-lt"/>
              <a:buAutoNum type="arabicParenR"/>
            </a:pPr>
            <a:r>
              <a:rPr lang="ko-KR" altLang="ko-KR" sz="1600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본부에서 지속적으로 취업</a:t>
            </a:r>
            <a:r>
              <a:rPr lang="en-US" altLang="ko-KR" sz="1600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</a:t>
            </a:r>
            <a:r>
              <a:rPr lang="ko-KR" altLang="ko-KR" sz="1600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퇴사자를 </a:t>
            </a:r>
            <a:r>
              <a:rPr lang="ko-KR" altLang="en-US" sz="1600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파악하</a:t>
            </a:r>
            <a:r>
              <a:rPr lang="ko-KR" altLang="ko-KR" sz="1600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기에 스쿨 교수님들의 학생 취업현황 실시간 파악 필요성</a:t>
            </a:r>
            <a:r>
              <a:rPr lang="en-US" altLang="ko-KR" sz="1600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ko-KR" altLang="en-US" sz="1600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감소</a:t>
            </a:r>
            <a:r>
              <a:rPr lang="en-US" altLang="ko-KR" sz="1600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ko-KR" altLang="ko-KR" sz="1600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그러다 보니 </a:t>
            </a:r>
            <a:r>
              <a:rPr lang="ko-KR" altLang="en-US" sz="1600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선제적인 </a:t>
            </a:r>
            <a:r>
              <a:rPr lang="ko-KR" altLang="ko-KR" sz="1600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퇴사자 방어가 이루어지지 </a:t>
            </a:r>
            <a:r>
              <a:rPr lang="ko-KR" altLang="en-US" sz="1600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못함</a:t>
            </a:r>
            <a:r>
              <a:rPr lang="en-US" altLang="ko-KR" sz="1600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 </a:t>
            </a:r>
            <a:r>
              <a:rPr lang="ko-KR" altLang="en-US" sz="1600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막판 </a:t>
            </a:r>
            <a:r>
              <a:rPr lang="en-US" altLang="ko-KR" sz="1600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11</a:t>
            </a:r>
            <a:r>
              <a:rPr lang="ko-KR" altLang="en-US" sz="1600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월</a:t>
            </a:r>
            <a:r>
              <a:rPr lang="en-US" altLang="ko-KR" sz="1600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,12</a:t>
            </a:r>
            <a:r>
              <a:rPr lang="ko-KR" altLang="en-US" sz="1600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월 퇴사자 효율적 방어가 이루어지지 못함</a:t>
            </a:r>
            <a:r>
              <a:rPr lang="en-US" altLang="ko-KR" sz="1600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  <a:endParaRPr lang="ko-KR" altLang="ko-KR" sz="1600" kern="1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200"/>
              </a:spcBef>
              <a:spcAft>
                <a:spcPts val="1800"/>
              </a:spcAft>
              <a:buFont typeface="+mj-lt"/>
              <a:buAutoNum type="arabicParenR"/>
            </a:pPr>
            <a:r>
              <a:rPr lang="ko-KR" altLang="en-US" sz="1600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타 대학은 어떻게 취업률 파악</a:t>
            </a:r>
            <a:r>
              <a:rPr lang="en-US" altLang="ko-KR" sz="1600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??  </a:t>
            </a:r>
            <a:r>
              <a:rPr lang="ko-KR" altLang="en-US" sz="1600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편차는</a:t>
            </a:r>
            <a:r>
              <a:rPr lang="en-US" altLang="ko-KR" sz="1600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??  </a:t>
            </a:r>
            <a:r>
              <a:rPr lang="ko-KR" altLang="en-US" sz="1600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취업처와 학교 교수님들의 취업률 파악을 위한 노력 방식은</a:t>
            </a:r>
            <a:r>
              <a:rPr lang="en-US" altLang="ko-KR" sz="1600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??</a:t>
            </a:r>
            <a:endParaRPr lang="ko-KR" altLang="ko-KR" sz="1600" kern="1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57200" y="439738"/>
            <a:ext cx="8231188" cy="457200"/>
          </a:xfrm>
          <a:prstGeom prst="rect">
            <a:avLst/>
          </a:prstGeom>
        </p:spPr>
        <p:txBody>
          <a:bodyPr/>
          <a:lstStyle>
            <a:lvl1pPr algn="l" defTabSz="868363" rtl="0" fontAlgn="base" latinLnBrk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defTabSz="868363" rtl="0" fontAlgn="base" latinLnBrk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defTabSz="868363" rtl="0" fontAlgn="base" latinLnBrk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defTabSz="868363" rtl="0" fontAlgn="base" latinLnBrk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defTabSz="868363" rtl="0" fontAlgn="base" latinLnBrk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defTabSz="868363" rtl="0" fontAlgn="base" latinLnBrk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l" defTabSz="868363" rtl="0" fontAlgn="base" latinLnBrk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l" defTabSz="868363" rtl="0" fontAlgn="base" latinLnBrk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l" defTabSz="868363" rtl="0" fontAlgn="base" latinLnBrk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lang="ko-KR" altLang="en-US" kern="0" dirty="0"/>
              <a:t>고용보험 기준 취업률 통계의 문제점</a:t>
            </a:r>
          </a:p>
        </p:txBody>
      </p:sp>
    </p:spTree>
    <p:extLst>
      <p:ext uri="{BB962C8B-B14F-4D97-AF65-F5344CB8AC3E}">
        <p14:creationId xmlns:p14="http://schemas.microsoft.com/office/powerpoint/2010/main" val="1414659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D2D55-C3B0-4F26-81FD-4E5822BCDF8C}" type="slidenum">
              <a:rPr lang="en-US" altLang="ko-KR" smtClean="0"/>
              <a:pPr/>
              <a:t>11</a:t>
            </a:fld>
            <a:endParaRPr lang="en-US" altLang="ko-KR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68" y="1416766"/>
            <a:ext cx="2097096" cy="3728172"/>
          </a:xfrm>
          <a:prstGeom prst="rect">
            <a:avLst/>
          </a:prstGeom>
          <a:ln>
            <a:solidFill>
              <a:srgbClr val="3333FF"/>
            </a:solidFill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931" y="1416765"/>
            <a:ext cx="2097097" cy="3728173"/>
          </a:xfrm>
          <a:prstGeom prst="rect">
            <a:avLst/>
          </a:prstGeom>
          <a:ln>
            <a:solidFill>
              <a:srgbClr val="3333FF"/>
            </a:solidFill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95" y="1416765"/>
            <a:ext cx="2097097" cy="3728173"/>
          </a:xfrm>
          <a:prstGeom prst="rect">
            <a:avLst/>
          </a:prstGeom>
          <a:ln>
            <a:solidFill>
              <a:srgbClr val="3333FF"/>
            </a:solidFill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3882" y="2839370"/>
            <a:ext cx="1971385" cy="2571529"/>
          </a:xfrm>
          <a:prstGeom prst="rect">
            <a:avLst/>
          </a:prstGeom>
          <a:ln>
            <a:solidFill>
              <a:srgbClr val="3333FF"/>
            </a:solidFill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68313" y="477838"/>
            <a:ext cx="7561262" cy="44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69" tIns="43435" rIns="86869" bIns="43435">
            <a:spAutoFit/>
          </a:bodyPr>
          <a:lstStyle>
            <a:lvl1pPr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434975"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868363"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303338"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1736725"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193925" defTabSz="8683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651125" defTabSz="8683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108325" defTabSz="8683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565525" defTabSz="8683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spcBef>
                <a:spcPct val="50000"/>
              </a:spcBef>
            </a:pPr>
            <a:r>
              <a:rPr lang="ko-KR" altLang="en-US" sz="2300" b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취업정보센터 홈페이지 </a:t>
            </a:r>
            <a:r>
              <a:rPr lang="en-US" altLang="ko-KR" sz="2300" b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 </a:t>
            </a:r>
            <a:r>
              <a:rPr lang="en-US" altLang="ko-KR" sz="2300" b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job.ck.ac.kr </a:t>
            </a:r>
            <a:endParaRPr lang="ko-KR" altLang="en-US" sz="1900" b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8313" y="5563289"/>
            <a:ext cx="7780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취업관리에 관련된 모든 자료는  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. . 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 Job.ck.ac.kr </a:t>
            </a:r>
            <a:endParaRPr lang="en-US" altLang="ko-KR" sz="20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866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D2D55-C3B0-4F26-81FD-4E5822BCDF8C}" type="slidenum">
              <a:rPr lang="en-US" altLang="ko-KR" smtClean="0"/>
              <a:pPr/>
              <a:t>12</a:t>
            </a:fld>
            <a:endParaRPr lang="en-US" altLang="ko-KR"/>
          </a:p>
        </p:txBody>
      </p:sp>
      <p:sp>
        <p:nvSpPr>
          <p:cNvPr id="3" name="TextBox 2"/>
          <p:cNvSpPr txBox="1"/>
          <p:nvPr/>
        </p:nvSpPr>
        <p:spPr>
          <a:xfrm>
            <a:off x="693683" y="1702676"/>
            <a:ext cx="688427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600" dirty="0"/>
              <a:t>End</a:t>
            </a:r>
            <a:endParaRPr lang="ko-KR" altLang="en-US" sz="16600" dirty="0"/>
          </a:p>
        </p:txBody>
      </p:sp>
    </p:spTree>
    <p:extLst>
      <p:ext uri="{BB962C8B-B14F-4D97-AF65-F5344CB8AC3E}">
        <p14:creationId xmlns:p14="http://schemas.microsoft.com/office/powerpoint/2010/main" val="4135642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79" y="1059761"/>
            <a:ext cx="8512651" cy="176995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79" y="2999264"/>
            <a:ext cx="5940901" cy="119234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180" y="4342081"/>
            <a:ext cx="4296268" cy="103002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0448" y="4361150"/>
            <a:ext cx="4216382" cy="103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26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D2D55-C3B0-4F26-81FD-4E5822BCDF8C}" type="slidenum">
              <a:rPr lang="en-US" altLang="ko-KR" smtClean="0"/>
              <a:pPr/>
              <a:t>14</a:t>
            </a:fld>
            <a:endParaRPr lang="en-US" altLang="ko-KR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88" y="994584"/>
            <a:ext cx="4051376" cy="353670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974" y="994584"/>
            <a:ext cx="4139611" cy="179046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689" y="2785050"/>
            <a:ext cx="3022567" cy="80368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288" y="4572929"/>
            <a:ext cx="4051376" cy="164633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4689" y="3588740"/>
            <a:ext cx="3467676" cy="1008484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68313" y="477838"/>
            <a:ext cx="7561262" cy="44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69" tIns="43435" rIns="86869" bIns="43435">
            <a:spAutoFit/>
          </a:bodyPr>
          <a:lstStyle>
            <a:lvl1pPr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434975"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868363"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303338"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1736725"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193925" defTabSz="8683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651125" defTabSz="8683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108325" defTabSz="8683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565525" defTabSz="8683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2300" b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2016</a:t>
            </a:r>
            <a:r>
              <a:rPr lang="ko-KR" altLang="en-US" sz="2300" b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년 취업</a:t>
            </a:r>
            <a:r>
              <a:rPr lang="en-US" altLang="ko-KR" sz="2300" b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300" b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현장실습 </a:t>
            </a:r>
            <a:r>
              <a:rPr lang="ko-KR" altLang="en-US" sz="2300" b="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업적고과</a:t>
            </a:r>
            <a:r>
              <a:rPr lang="ko-KR" altLang="en-US" sz="2300" b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기준</a:t>
            </a:r>
            <a:endParaRPr lang="ko-KR" altLang="en-US" sz="1900" b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5869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D2D55-C3B0-4F26-81FD-4E5822BCDF8C}" type="slidenum">
              <a:rPr lang="en-US" altLang="ko-KR" smtClean="0"/>
              <a:pPr/>
              <a:t>15</a:t>
            </a:fld>
            <a:endParaRPr lang="en-US" altLang="ko-KR"/>
          </a:p>
        </p:txBody>
      </p:sp>
      <p:sp>
        <p:nvSpPr>
          <p:cNvPr id="3" name="TextBox 2"/>
          <p:cNvSpPr txBox="1"/>
          <p:nvPr/>
        </p:nvSpPr>
        <p:spPr>
          <a:xfrm>
            <a:off x="606683" y="1117681"/>
            <a:ext cx="785781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창작 취업자별 증빙자료를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A4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사이즈 바인더에 </a:t>
            </a: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묶음하여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제출</a:t>
            </a:r>
            <a:b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창작취업자 별 자료 제일 앞페이지에 견출테이프로 구분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창작 취업자별 증빙자료를 스캔 컬러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PDF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개별파일로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USB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로 제출</a:t>
            </a:r>
            <a:b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ko-KR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인당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5Mbyte </a:t>
            </a:r>
            <a:r>
              <a:rPr lang="ko-KR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이내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파일명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ko-KR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패션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_</a:t>
            </a:r>
            <a:r>
              <a:rPr lang="ko-KR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전시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_</a:t>
            </a:r>
            <a:r>
              <a:rPr lang="ko-KR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홍길동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.pdf” (</a:t>
            </a:r>
            <a:r>
              <a:rPr lang="ko-KR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전시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공연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영상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출간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해외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. . .)</a:t>
            </a:r>
            <a:b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ko-KR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여러 페이지로 구성된 </a:t>
            </a:r>
            <a:r>
              <a:rPr lang="ko-KR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리플렛의</a:t>
            </a:r>
            <a:r>
              <a:rPr lang="ko-KR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경우 앞뒤 표지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작가소개 페이지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작품소개 페이지를 스캔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증빙자료 제출 상세기준</a:t>
            </a:r>
            <a:b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취업센터 홈페이지 취업관리자 게시판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21</a:t>
            </a: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번글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참조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년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월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일까지 취업센터 </a:t>
            </a: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황주란선생에게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제출</a:t>
            </a:r>
            <a:b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68313" y="477838"/>
            <a:ext cx="7561262" cy="44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69" tIns="43435" rIns="86869" bIns="43435">
            <a:spAutoFit/>
          </a:bodyPr>
          <a:lstStyle>
            <a:lvl1pPr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434975"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868363"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303338"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1736725"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193925" defTabSz="8683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651125" defTabSz="8683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108325" defTabSz="8683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565525" defTabSz="8683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2300" b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2016</a:t>
            </a:r>
            <a:r>
              <a:rPr lang="ko-KR" altLang="en-US" sz="2300" b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년 졸업 창작</a:t>
            </a:r>
            <a:r>
              <a:rPr lang="en-US" altLang="ko-KR" sz="2300" b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300" b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해외취업</a:t>
            </a:r>
            <a:r>
              <a:rPr lang="en-US" altLang="ko-KR" sz="2300" b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300" b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농업취업  증빙서류 준비</a:t>
            </a:r>
            <a:endParaRPr lang="ko-KR" altLang="en-US" sz="1900" b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7840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D2D55-C3B0-4F26-81FD-4E5822BCDF8C}" type="slidenum">
              <a:rPr lang="en-US" altLang="ko-KR" smtClean="0"/>
              <a:pPr/>
              <a:t>16</a:t>
            </a:fld>
            <a:endParaRPr lang="en-US" altLang="ko-KR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68313" y="477838"/>
            <a:ext cx="7561262" cy="44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69" tIns="43435" rIns="86869" bIns="43435">
            <a:spAutoFit/>
          </a:bodyPr>
          <a:lstStyle>
            <a:lvl1pPr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434975"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868363"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303338"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1736725"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193925" defTabSz="8683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651125" defTabSz="8683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108325" defTabSz="8683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565525" defTabSz="8683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spcBef>
                <a:spcPct val="50000"/>
              </a:spcBef>
            </a:pPr>
            <a:r>
              <a:rPr lang="ko-KR" altLang="en-US" sz="2300" b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농업종사자 취업률 관리</a:t>
            </a:r>
            <a:endParaRPr lang="ko-KR" altLang="en-US" sz="1900" b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6683" y="1296985"/>
            <a:ext cx="428804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취업관리자 게시판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22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번 글 참조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세부 절차는 취업센터 담당자와 협의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17</a:t>
            </a: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년졸업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농업종사자취업 준비</a:t>
            </a:r>
            <a:b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현재 졸업반 학생에 대하여 부모가 농사 짖는 학생 명단 파악 필수</a:t>
            </a:r>
            <a:b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세부 대상자 선정 및 서류절차는 내년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월 이후 취업센터와 협의 하에 진행</a:t>
            </a:r>
            <a:b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 bwMode="auto">
          <a:xfrm>
            <a:off x="4071144" y="1943765"/>
            <a:ext cx="78581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9" tIns="45725" rIns="91449" bIns="4572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>
              <a:ln>
                <a:noFill/>
              </a:ln>
              <a:solidFill>
                <a:srgbClr val="FF0066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5141473" y="1296985"/>
            <a:ext cx="3377606" cy="3945447"/>
            <a:chOff x="5141473" y="1296985"/>
            <a:chExt cx="3377606" cy="3945447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41473" y="1296985"/>
              <a:ext cx="3377606" cy="3945447"/>
            </a:xfrm>
            <a:prstGeom prst="rect">
              <a:avLst/>
            </a:prstGeom>
            <a:ln>
              <a:solidFill>
                <a:srgbClr val="3333FF"/>
              </a:solidFill>
            </a:ln>
          </p:spPr>
        </p:pic>
        <p:sp>
          <p:nvSpPr>
            <p:cNvPr id="7" name="직사각형 6"/>
            <p:cNvSpPr/>
            <p:nvPr/>
          </p:nvSpPr>
          <p:spPr bwMode="auto">
            <a:xfrm>
              <a:off x="6790985" y="1965990"/>
              <a:ext cx="78581" cy="146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9" tIns="45725" rIns="91449" bIns="45725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200" b="1" i="0" u="none" strike="noStrike" cap="none" normalizeH="0" baseline="0">
                <a:ln>
                  <a:noFill/>
                </a:ln>
                <a:solidFill>
                  <a:srgbClr val="FF0066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" name="직사각형 7"/>
            <p:cNvSpPr/>
            <p:nvPr/>
          </p:nvSpPr>
          <p:spPr bwMode="auto">
            <a:xfrm>
              <a:off x="7006885" y="1965990"/>
              <a:ext cx="78581" cy="146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9" tIns="45725" rIns="91449" bIns="45725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200" b="1" i="0" u="none" strike="noStrike" cap="none" normalizeH="0" baseline="0">
                <a:ln>
                  <a:noFill/>
                </a:ln>
                <a:solidFill>
                  <a:srgbClr val="FF0066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 bwMode="auto">
            <a:xfrm>
              <a:off x="6352835" y="2464465"/>
              <a:ext cx="78581" cy="146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9" tIns="45725" rIns="91449" bIns="45725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200" b="1" i="0" u="none" strike="noStrike" cap="none" normalizeH="0" baseline="0">
                <a:ln>
                  <a:noFill/>
                </a:ln>
                <a:solidFill>
                  <a:srgbClr val="FF0066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 bwMode="auto">
            <a:xfrm>
              <a:off x="6167756" y="2464465"/>
              <a:ext cx="45719" cy="146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9" tIns="45725" rIns="91449" bIns="45725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200" b="1" i="0" u="none" strike="noStrike" cap="none" normalizeH="0" baseline="0">
                <a:ln>
                  <a:noFill/>
                </a:ln>
                <a:solidFill>
                  <a:srgbClr val="FF0066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" name="직사각형 10"/>
            <p:cNvSpPr/>
            <p:nvPr/>
          </p:nvSpPr>
          <p:spPr bwMode="auto">
            <a:xfrm>
              <a:off x="7139306" y="2643651"/>
              <a:ext cx="347344" cy="146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9" tIns="45725" rIns="91449" bIns="45725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200" b="1" i="0" u="none" strike="noStrike" cap="none" normalizeH="0" baseline="0">
                <a:ln>
                  <a:noFill/>
                </a:ln>
                <a:solidFill>
                  <a:srgbClr val="FF0066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2" name="직사각형 11"/>
            <p:cNvSpPr/>
            <p:nvPr/>
          </p:nvSpPr>
          <p:spPr bwMode="auto">
            <a:xfrm>
              <a:off x="6084072" y="3123658"/>
              <a:ext cx="202428" cy="146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9" tIns="45725" rIns="91449" bIns="45725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200" b="1" i="0" u="none" strike="noStrike" cap="none" normalizeH="0" baseline="0">
                <a:ln>
                  <a:noFill/>
                </a:ln>
                <a:solidFill>
                  <a:srgbClr val="FF0066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" name="직사각형 12"/>
            <p:cNvSpPr/>
            <p:nvPr/>
          </p:nvSpPr>
          <p:spPr bwMode="auto">
            <a:xfrm>
              <a:off x="6251621" y="1604421"/>
              <a:ext cx="202428" cy="146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9" tIns="45725" rIns="91449" bIns="45725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200" b="1" i="0" u="none" strike="noStrike" cap="none" normalizeH="0" baseline="0">
                <a:ln>
                  <a:noFill/>
                </a:ln>
                <a:solidFill>
                  <a:srgbClr val="FF0066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3957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D2D55-C3B0-4F26-81FD-4E5822BCDF8C}" type="slidenum">
              <a:rPr lang="en-US" altLang="ko-KR" smtClean="0"/>
              <a:pPr/>
              <a:t>2</a:t>
            </a:fld>
            <a:endParaRPr lang="en-US" altLang="ko-KR"/>
          </a:p>
        </p:txBody>
      </p:sp>
      <p:sp>
        <p:nvSpPr>
          <p:cNvPr id="5" name="직사각형 4"/>
          <p:cNvSpPr/>
          <p:nvPr/>
        </p:nvSpPr>
        <p:spPr>
          <a:xfrm>
            <a:off x="745887" y="1343488"/>
            <a:ext cx="7769701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800" dirty="0">
                <a:solidFill>
                  <a:srgbClr val="000000"/>
                </a:solidFill>
                <a:latin typeface="+mj-lt"/>
              </a:rPr>
              <a:t> 본관</a:t>
            </a:r>
            <a:r>
              <a:rPr lang="en-US" altLang="ko-KR" sz="1800" dirty="0">
                <a:solidFill>
                  <a:srgbClr val="000000"/>
                </a:solidFill>
                <a:latin typeface="+mj-lt"/>
              </a:rPr>
              <a:t>1</a:t>
            </a:r>
            <a:r>
              <a:rPr lang="ko-KR" altLang="en-US" sz="1800" dirty="0">
                <a:solidFill>
                  <a:srgbClr val="000000"/>
                </a:solidFill>
                <a:latin typeface="+mj-lt"/>
              </a:rPr>
              <a:t>층 취업카페 레이아웃 </a:t>
            </a:r>
            <a:r>
              <a:rPr lang="ko-KR" altLang="en-US" sz="1800" dirty="0" err="1">
                <a:solidFill>
                  <a:srgbClr val="000000"/>
                </a:solidFill>
                <a:latin typeface="+mj-lt"/>
              </a:rPr>
              <a:t>의견취합</a:t>
            </a:r>
            <a:endParaRPr lang="ko-KR" altLang="en-US" sz="1800" dirty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1800" dirty="0">
                <a:solidFill>
                  <a:srgbClr val="000000"/>
                </a:solidFill>
                <a:latin typeface="+mj-lt"/>
              </a:rPr>
              <a:t> 15</a:t>
            </a:r>
            <a:r>
              <a:rPr lang="ko-KR" altLang="en-US" sz="1800" dirty="0" err="1">
                <a:solidFill>
                  <a:srgbClr val="000000"/>
                </a:solidFill>
                <a:latin typeface="+mj-lt"/>
              </a:rPr>
              <a:t>년졸</a:t>
            </a:r>
            <a:r>
              <a:rPr lang="ko-KR" altLang="en-US" sz="1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ko-KR" altLang="en-US" sz="1800" dirty="0" err="1">
                <a:solidFill>
                  <a:srgbClr val="000000"/>
                </a:solidFill>
                <a:latin typeface="+mj-lt"/>
              </a:rPr>
              <a:t>교과부</a:t>
            </a:r>
            <a:r>
              <a:rPr lang="ko-KR" altLang="en-US" sz="1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ko-KR" altLang="en-US" sz="1800" dirty="0" err="1">
                <a:solidFill>
                  <a:srgbClr val="000000"/>
                </a:solidFill>
                <a:latin typeface="+mj-lt"/>
              </a:rPr>
              <a:t>최종취업률</a:t>
            </a:r>
            <a:r>
              <a:rPr lang="ko-KR" altLang="en-US" sz="1800" dirty="0">
                <a:solidFill>
                  <a:srgbClr val="000000"/>
                </a:solidFill>
                <a:latin typeface="+mj-lt"/>
              </a:rPr>
              <a:t> 분석 및 </a:t>
            </a:r>
            <a:r>
              <a:rPr lang="en-US" altLang="ko-KR" sz="1800" dirty="0">
                <a:solidFill>
                  <a:srgbClr val="000000"/>
                </a:solidFill>
                <a:latin typeface="+mj-lt"/>
              </a:rPr>
              <a:t>17</a:t>
            </a:r>
            <a:r>
              <a:rPr lang="ko-KR" altLang="en-US" sz="1800" dirty="0">
                <a:solidFill>
                  <a:srgbClr val="000000"/>
                </a:solidFill>
                <a:latin typeface="+mj-lt"/>
              </a:rPr>
              <a:t>년 취업관리 방안협의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1800" dirty="0">
                <a:solidFill>
                  <a:srgbClr val="000000"/>
                </a:solidFill>
                <a:latin typeface="+mj-lt"/>
              </a:rPr>
              <a:t> 16</a:t>
            </a:r>
            <a:r>
              <a:rPr lang="ko-KR" altLang="en-US" sz="1800" dirty="0">
                <a:solidFill>
                  <a:srgbClr val="000000"/>
                </a:solidFill>
                <a:latin typeface="+mj-lt"/>
              </a:rPr>
              <a:t>년</a:t>
            </a:r>
            <a:r>
              <a:rPr lang="en-US" altLang="ko-KR" sz="1800" dirty="0">
                <a:solidFill>
                  <a:srgbClr val="000000"/>
                </a:solidFill>
                <a:latin typeface="+mj-lt"/>
              </a:rPr>
              <a:t>12</a:t>
            </a:r>
            <a:r>
              <a:rPr lang="ko-KR" altLang="en-US" sz="1800" dirty="0">
                <a:solidFill>
                  <a:srgbClr val="000000"/>
                </a:solidFill>
                <a:latin typeface="+mj-lt"/>
              </a:rPr>
              <a:t>월 퇴사자 취업률 방어방안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1800" dirty="0">
                <a:solidFill>
                  <a:srgbClr val="000000"/>
                </a:solidFill>
                <a:latin typeface="+mj-lt"/>
              </a:rPr>
              <a:t> 17</a:t>
            </a:r>
            <a:r>
              <a:rPr lang="ko-KR" altLang="en-US" sz="1800" dirty="0" err="1">
                <a:solidFill>
                  <a:srgbClr val="000000"/>
                </a:solidFill>
                <a:latin typeface="+mj-lt"/>
              </a:rPr>
              <a:t>년졸업예정</a:t>
            </a:r>
            <a:r>
              <a:rPr lang="ko-KR" altLang="en-US" sz="1800" dirty="0">
                <a:solidFill>
                  <a:srgbClr val="000000"/>
                </a:solidFill>
                <a:latin typeface="+mj-lt"/>
              </a:rPr>
              <a:t> 농업종사자 후보명단 파악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1800" dirty="0">
                <a:solidFill>
                  <a:srgbClr val="000000"/>
                </a:solidFill>
                <a:latin typeface="+mj-lt"/>
              </a:rPr>
              <a:t> 16</a:t>
            </a:r>
            <a:r>
              <a:rPr lang="ko-KR" altLang="en-US" sz="1800" dirty="0">
                <a:solidFill>
                  <a:srgbClr val="000000"/>
                </a:solidFill>
                <a:latin typeface="+mj-lt"/>
              </a:rPr>
              <a:t>년 취업지원프로그램</a:t>
            </a:r>
            <a:r>
              <a:rPr lang="en-US" altLang="ko-KR" sz="1800" dirty="0">
                <a:solidFill>
                  <a:srgbClr val="000000"/>
                </a:solidFill>
                <a:latin typeface="+mj-lt"/>
              </a:rPr>
              <a:t>(73</a:t>
            </a:r>
            <a:r>
              <a:rPr lang="ko-KR" altLang="en-US" sz="1800" dirty="0">
                <a:solidFill>
                  <a:srgbClr val="000000"/>
                </a:solidFill>
                <a:latin typeface="+mj-lt"/>
              </a:rPr>
              <a:t>차</a:t>
            </a:r>
            <a:r>
              <a:rPr lang="en-US" altLang="ko-KR" sz="1800" dirty="0">
                <a:solidFill>
                  <a:srgbClr val="000000"/>
                </a:solidFill>
                <a:latin typeface="+mj-lt"/>
              </a:rPr>
              <a:t>) </a:t>
            </a:r>
            <a:r>
              <a:rPr lang="ko-KR" altLang="en-US" sz="1800" dirty="0">
                <a:solidFill>
                  <a:srgbClr val="000000"/>
                </a:solidFill>
                <a:latin typeface="+mj-lt"/>
              </a:rPr>
              <a:t>진행내역 리뷰 및 </a:t>
            </a:r>
            <a:r>
              <a:rPr lang="en-US" altLang="ko-KR" sz="1800" dirty="0">
                <a:solidFill>
                  <a:srgbClr val="000000"/>
                </a:solidFill>
                <a:latin typeface="+mj-lt"/>
              </a:rPr>
              <a:t>17</a:t>
            </a:r>
            <a:r>
              <a:rPr lang="ko-KR" altLang="en-US" sz="1800" dirty="0">
                <a:solidFill>
                  <a:srgbClr val="000000"/>
                </a:solidFill>
                <a:latin typeface="+mj-lt"/>
              </a:rPr>
              <a:t>년 진행방안 협의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1800" dirty="0">
                <a:solidFill>
                  <a:srgbClr val="000000"/>
                </a:solidFill>
                <a:latin typeface="+mj-lt"/>
              </a:rPr>
              <a:t> 16</a:t>
            </a:r>
            <a:r>
              <a:rPr lang="ko-KR" altLang="en-US" sz="1800" dirty="0">
                <a:solidFill>
                  <a:srgbClr val="000000"/>
                </a:solidFill>
                <a:latin typeface="+mj-lt"/>
              </a:rPr>
              <a:t>년</a:t>
            </a:r>
            <a:r>
              <a:rPr lang="en-US" altLang="ko-KR" sz="1800" dirty="0">
                <a:solidFill>
                  <a:srgbClr val="000000"/>
                </a:solidFill>
                <a:latin typeface="+mj-lt"/>
              </a:rPr>
              <a:t>11</a:t>
            </a:r>
            <a:r>
              <a:rPr lang="ko-KR" altLang="en-US" sz="1800" dirty="0">
                <a:solidFill>
                  <a:srgbClr val="000000"/>
                </a:solidFill>
                <a:latin typeface="+mj-lt"/>
              </a:rPr>
              <a:t>월말 제출 </a:t>
            </a:r>
            <a:r>
              <a:rPr lang="ko-KR" altLang="en-US" sz="1800" dirty="0" err="1">
                <a:solidFill>
                  <a:srgbClr val="000000"/>
                </a:solidFill>
                <a:latin typeface="+mj-lt"/>
              </a:rPr>
              <a:t>창작증빙자료</a:t>
            </a:r>
            <a:r>
              <a:rPr lang="ko-KR" altLang="en-US" sz="1800" dirty="0">
                <a:solidFill>
                  <a:srgbClr val="000000"/>
                </a:solidFill>
                <a:latin typeface="+mj-lt"/>
              </a:rPr>
              <a:t> 보완방안 </a:t>
            </a:r>
            <a:endParaRPr lang="en-US" altLang="ko-KR" sz="1800" dirty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1800" dirty="0">
                <a:solidFill>
                  <a:srgbClr val="000000"/>
                </a:solidFill>
                <a:latin typeface="+mj-lt"/>
              </a:rPr>
              <a:t> 16</a:t>
            </a:r>
            <a:r>
              <a:rPr lang="ko-KR" altLang="en-US" sz="1800" dirty="0" err="1">
                <a:solidFill>
                  <a:srgbClr val="000000"/>
                </a:solidFill>
                <a:latin typeface="+mj-lt"/>
              </a:rPr>
              <a:t>년졸업</a:t>
            </a:r>
            <a:r>
              <a:rPr lang="ko-KR" altLang="en-US" sz="1800" dirty="0">
                <a:solidFill>
                  <a:srgbClr val="000000"/>
                </a:solidFill>
                <a:latin typeface="+mj-lt"/>
              </a:rPr>
              <a:t> 자체조사 </a:t>
            </a:r>
            <a:r>
              <a:rPr lang="ko-KR" altLang="en-US" sz="1800" err="1">
                <a:solidFill>
                  <a:srgbClr val="000000"/>
                </a:solidFill>
                <a:latin typeface="+mj-lt"/>
              </a:rPr>
              <a:t>보험취업률</a:t>
            </a:r>
            <a:r>
              <a:rPr lang="ko-KR" altLang="en-US" sz="1800">
                <a:solidFill>
                  <a:srgbClr val="000000"/>
                </a:solidFill>
                <a:latin typeface="+mj-lt"/>
              </a:rPr>
              <a:t> 하락 </a:t>
            </a:r>
            <a:r>
              <a:rPr lang="ko-KR" altLang="en-US" sz="1800" dirty="0">
                <a:solidFill>
                  <a:srgbClr val="000000"/>
                </a:solidFill>
                <a:latin typeface="+mj-lt"/>
              </a:rPr>
              <a:t>원인 및 대책</a:t>
            </a:r>
            <a:r>
              <a:rPr lang="en-US" altLang="ko-KR" sz="1800" dirty="0">
                <a:solidFill>
                  <a:srgbClr val="000000"/>
                </a:solidFill>
                <a:latin typeface="+mj-lt"/>
              </a:rPr>
              <a:t>??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1800" dirty="0">
                <a:solidFill>
                  <a:srgbClr val="000000"/>
                </a:solidFill>
                <a:latin typeface="+mj-lt"/>
              </a:rPr>
              <a:t>  </a:t>
            </a:r>
            <a:r>
              <a:rPr lang="ko-KR" altLang="en-US" sz="1800" dirty="0">
                <a:solidFill>
                  <a:srgbClr val="000000"/>
                </a:solidFill>
                <a:latin typeface="+mj-lt"/>
              </a:rPr>
              <a:t>고용보험 기준 취업률 관리의 문제점</a:t>
            </a: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57200" y="439738"/>
            <a:ext cx="8231188" cy="457200"/>
          </a:xfrm>
          <a:prstGeom prst="rect">
            <a:avLst/>
          </a:prstGeom>
        </p:spPr>
        <p:txBody>
          <a:bodyPr/>
          <a:lstStyle>
            <a:lvl1pPr algn="l" defTabSz="868363" rtl="0" fontAlgn="base" latinLnBrk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defTabSz="868363" rtl="0" fontAlgn="base" latinLnBrk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defTabSz="868363" rtl="0" fontAlgn="base" latinLnBrk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defTabSz="868363" rtl="0" fontAlgn="base" latinLnBrk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defTabSz="868363" rtl="0" fontAlgn="base" latinLnBrk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defTabSz="868363" rtl="0" fontAlgn="base" latinLnBrk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l" defTabSz="868363" rtl="0" fontAlgn="base" latinLnBrk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l" defTabSz="868363" rtl="0" fontAlgn="base" latinLnBrk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l" defTabSz="868363" rtl="0" fontAlgn="base" latinLnBrk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lang="en-US" altLang="ko-KR" kern="0" dirty="0"/>
              <a:t>17</a:t>
            </a:r>
            <a:r>
              <a:rPr lang="ko-KR" altLang="en-US" kern="0" dirty="0"/>
              <a:t>년 </a:t>
            </a:r>
            <a:r>
              <a:rPr lang="en-US" altLang="ko-KR" kern="0" dirty="0"/>
              <a:t>1</a:t>
            </a:r>
            <a:r>
              <a:rPr lang="ko-KR" altLang="en-US" kern="0" dirty="0"/>
              <a:t>차 취업위원회 회의 안건</a:t>
            </a:r>
          </a:p>
        </p:txBody>
      </p:sp>
    </p:spTree>
    <p:extLst>
      <p:ext uri="{BB962C8B-B14F-4D97-AF65-F5344CB8AC3E}">
        <p14:creationId xmlns:p14="http://schemas.microsoft.com/office/powerpoint/2010/main" val="3762329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D2D55-C3B0-4F26-81FD-4E5822BCDF8C}" type="slidenum">
              <a:rPr lang="en-US" altLang="ko-KR" smtClean="0"/>
              <a:pPr/>
              <a:t>3</a:t>
            </a:fld>
            <a:endParaRPr lang="en-US" altLang="ko-KR"/>
          </a:p>
        </p:txBody>
      </p:sp>
      <p:sp>
        <p:nvSpPr>
          <p:cNvPr id="5" name="직사각형 4"/>
          <p:cNvSpPr/>
          <p:nvPr/>
        </p:nvSpPr>
        <p:spPr>
          <a:xfrm>
            <a:off x="745887" y="1343488"/>
            <a:ext cx="7769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1800" dirty="0">
                <a:solidFill>
                  <a:srgbClr val="000000"/>
                </a:solidFill>
                <a:latin typeface="+mj-lt"/>
              </a:rPr>
              <a:t> 별첨 워드자료 참조</a:t>
            </a: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57200" y="439738"/>
            <a:ext cx="8231188" cy="457200"/>
          </a:xfrm>
          <a:prstGeom prst="rect">
            <a:avLst/>
          </a:prstGeom>
        </p:spPr>
        <p:txBody>
          <a:bodyPr/>
          <a:lstStyle>
            <a:lvl1pPr algn="l" defTabSz="868363" rtl="0" fontAlgn="base" latinLnBrk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defTabSz="868363" rtl="0" fontAlgn="base" latinLnBrk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defTabSz="868363" rtl="0" fontAlgn="base" latinLnBrk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defTabSz="868363" rtl="0" fontAlgn="base" latinLnBrk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defTabSz="868363" rtl="0" fontAlgn="base" latinLnBrk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defTabSz="868363" rtl="0" fontAlgn="base" latinLnBrk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l" defTabSz="868363" rtl="0" fontAlgn="base" latinLnBrk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l" defTabSz="868363" rtl="0" fontAlgn="base" latinLnBrk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l" defTabSz="868363" rtl="0" fontAlgn="base" latinLnBrk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lang="ko-KR" altLang="en-US" kern="0" dirty="0"/>
              <a:t>취업카페 레이아웃 검토</a:t>
            </a:r>
          </a:p>
        </p:txBody>
      </p:sp>
    </p:spTree>
    <p:extLst>
      <p:ext uri="{BB962C8B-B14F-4D97-AF65-F5344CB8AC3E}">
        <p14:creationId xmlns:p14="http://schemas.microsoft.com/office/powerpoint/2010/main" val="3522790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교육부 발표 </a:t>
            </a:r>
            <a:r>
              <a:rPr lang="en-US" altLang="ko-KR" dirty="0"/>
              <a:t>15</a:t>
            </a:r>
            <a:r>
              <a:rPr lang="ko-KR" altLang="en-US" dirty="0" err="1"/>
              <a:t>년졸업</a:t>
            </a:r>
            <a:r>
              <a:rPr lang="ko-KR" altLang="en-US" dirty="0"/>
              <a:t> 취업률 분석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18E5B-E38A-451D-8319-9DC5EA7FF86B}" type="slidenum">
              <a:rPr lang="en-US" altLang="ko-KR" smtClean="0"/>
              <a:pPr/>
              <a:t>4</a:t>
            </a:fld>
            <a:endParaRPr lang="en-US" altLang="ko-KR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70" y="2246741"/>
            <a:ext cx="8293847" cy="250689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57976"/>
            <a:ext cx="6105668" cy="8603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929057"/>
            <a:ext cx="848106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400" dirty="0">
                <a:solidFill>
                  <a:srgbClr val="3333FF"/>
                </a:solidFill>
              </a:rPr>
              <a:t>2016</a:t>
            </a:r>
            <a:r>
              <a:rPr lang="ko-KR" altLang="en-US" sz="1400" dirty="0">
                <a:solidFill>
                  <a:srgbClr val="3333FF"/>
                </a:solidFill>
              </a:rPr>
              <a:t>년 졸업 취업률 관리 </a:t>
            </a:r>
            <a:br>
              <a:rPr lang="en-US" altLang="ko-KR" sz="1400" dirty="0">
                <a:solidFill>
                  <a:srgbClr val="3333FF"/>
                </a:solidFill>
              </a:rPr>
            </a:br>
            <a:r>
              <a:rPr lang="en-US" altLang="ko-KR" sz="1400" dirty="0">
                <a:solidFill>
                  <a:srgbClr val="3333FF"/>
                </a:solidFill>
                <a:sym typeface="Wingdings" panose="05000000000000000000" pitchFamily="2" charset="2"/>
              </a:rPr>
              <a:t> 4</a:t>
            </a:r>
            <a:r>
              <a:rPr lang="ko-KR" altLang="en-US" sz="1400" dirty="0">
                <a:solidFill>
                  <a:srgbClr val="3333FF"/>
                </a:solidFill>
                <a:sym typeface="Wingdings" panose="05000000000000000000" pitchFamily="2" charset="2"/>
              </a:rPr>
              <a:t>월 제출되는 </a:t>
            </a:r>
            <a:r>
              <a:rPr lang="ko-KR" altLang="en-US" sz="1400" dirty="0" err="1">
                <a:solidFill>
                  <a:srgbClr val="3333FF"/>
                </a:solidFill>
              </a:rPr>
              <a:t>창작증빙서류</a:t>
            </a:r>
            <a:r>
              <a:rPr lang="ko-KR" altLang="en-US" sz="1400" dirty="0">
                <a:solidFill>
                  <a:srgbClr val="3333FF"/>
                </a:solidFill>
              </a:rPr>
              <a:t> </a:t>
            </a:r>
            <a:r>
              <a:rPr lang="en-US" altLang="ko-KR" sz="1400" dirty="0">
                <a:solidFill>
                  <a:srgbClr val="3333FF"/>
                </a:solidFill>
              </a:rPr>
              <a:t>90% </a:t>
            </a:r>
            <a:r>
              <a:rPr lang="ko-KR" altLang="en-US" sz="1400" dirty="0">
                <a:solidFill>
                  <a:srgbClr val="3333FF"/>
                </a:solidFill>
              </a:rPr>
              <a:t>이상 심사통과를 위한 꼼꼼한 준비</a:t>
            </a:r>
            <a:r>
              <a:rPr lang="en-US" altLang="ko-KR" sz="1400" dirty="0">
                <a:solidFill>
                  <a:srgbClr val="3333FF"/>
                </a:solidFill>
              </a:rPr>
              <a:t>!!</a:t>
            </a:r>
            <a:br>
              <a:rPr lang="en-US" altLang="ko-KR" sz="1400" dirty="0">
                <a:solidFill>
                  <a:srgbClr val="3333FF"/>
                </a:solidFill>
              </a:rPr>
            </a:br>
            <a:r>
              <a:rPr lang="en-US" altLang="ko-KR" sz="1400" dirty="0">
                <a:solidFill>
                  <a:srgbClr val="3333FF"/>
                </a:solidFill>
                <a:sym typeface="Wingdings" panose="05000000000000000000" pitchFamily="2" charset="2"/>
              </a:rPr>
              <a:t> </a:t>
            </a:r>
            <a:r>
              <a:rPr lang="ko-KR" altLang="en-US" sz="1400" dirty="0">
                <a:solidFill>
                  <a:srgbClr val="3333FF"/>
                </a:solidFill>
                <a:sym typeface="Wingdings" panose="05000000000000000000" pitchFamily="2" charset="2"/>
              </a:rPr>
              <a:t>숨은 </a:t>
            </a:r>
            <a:r>
              <a:rPr lang="ko-KR" altLang="en-US" sz="1400" dirty="0" err="1">
                <a:solidFill>
                  <a:srgbClr val="3333FF"/>
                </a:solidFill>
                <a:sym typeface="Wingdings" panose="05000000000000000000" pitchFamily="2" charset="2"/>
              </a:rPr>
              <a:t>모수</a:t>
            </a:r>
            <a:r>
              <a:rPr lang="ko-KR" altLang="en-US" sz="1400" dirty="0">
                <a:solidFill>
                  <a:srgbClr val="3333FF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400" dirty="0" err="1">
                <a:solidFill>
                  <a:srgbClr val="3333FF"/>
                </a:solidFill>
                <a:sym typeface="Wingdings" panose="05000000000000000000" pitchFamily="2" charset="2"/>
              </a:rPr>
              <a:t>제외자</a:t>
            </a:r>
            <a:r>
              <a:rPr lang="en-US" altLang="ko-KR" sz="1400" dirty="0">
                <a:solidFill>
                  <a:srgbClr val="3333FF"/>
                </a:solidFill>
                <a:sym typeface="Wingdings" panose="05000000000000000000" pitchFamily="2" charset="2"/>
              </a:rPr>
              <a:t>(</a:t>
            </a:r>
            <a:r>
              <a:rPr lang="ko-KR" altLang="en-US" sz="1400" dirty="0">
                <a:solidFill>
                  <a:srgbClr val="3333FF"/>
                </a:solidFill>
                <a:sym typeface="Wingdings" panose="05000000000000000000" pitchFamily="2" charset="2"/>
              </a:rPr>
              <a:t>진학</a:t>
            </a:r>
            <a:r>
              <a:rPr lang="en-US" altLang="ko-KR" sz="1400" dirty="0">
                <a:solidFill>
                  <a:srgbClr val="3333FF"/>
                </a:solidFill>
                <a:sym typeface="Wingdings" panose="05000000000000000000" pitchFamily="2" charset="2"/>
              </a:rPr>
              <a:t>, </a:t>
            </a:r>
            <a:r>
              <a:rPr lang="ko-KR" altLang="en-US" sz="1400" dirty="0">
                <a:solidFill>
                  <a:srgbClr val="3333FF"/>
                </a:solidFill>
                <a:sym typeface="Wingdings" panose="05000000000000000000" pitchFamily="2" charset="2"/>
              </a:rPr>
              <a:t>입원</a:t>
            </a:r>
            <a:r>
              <a:rPr lang="en-US" altLang="ko-KR" sz="1400" dirty="0">
                <a:solidFill>
                  <a:srgbClr val="3333FF"/>
                </a:solidFill>
                <a:sym typeface="Wingdings" panose="05000000000000000000" pitchFamily="2" charset="2"/>
              </a:rPr>
              <a:t>, </a:t>
            </a:r>
            <a:r>
              <a:rPr lang="ko-KR" altLang="en-US" sz="1400" dirty="0">
                <a:solidFill>
                  <a:srgbClr val="3333FF"/>
                </a:solidFill>
                <a:sym typeface="Wingdings" panose="05000000000000000000" pitchFamily="2" charset="2"/>
              </a:rPr>
              <a:t>취업불가능</a:t>
            </a:r>
            <a:r>
              <a:rPr lang="en-US" altLang="ko-KR" sz="1400" dirty="0">
                <a:solidFill>
                  <a:srgbClr val="3333FF"/>
                </a:solidFill>
                <a:sym typeface="Wingdings" panose="05000000000000000000" pitchFamily="2" charset="2"/>
              </a:rPr>
              <a:t>, </a:t>
            </a:r>
            <a:r>
              <a:rPr lang="ko-KR" altLang="en-US" sz="1400" dirty="0">
                <a:solidFill>
                  <a:srgbClr val="3333FF"/>
                </a:solidFill>
                <a:sym typeface="Wingdings" panose="05000000000000000000" pitchFamily="2" charset="2"/>
              </a:rPr>
              <a:t>입대 </a:t>
            </a:r>
            <a:r>
              <a:rPr lang="en-US" altLang="ko-KR" sz="1400" dirty="0">
                <a:solidFill>
                  <a:srgbClr val="3333FF"/>
                </a:solidFill>
                <a:sym typeface="Wingdings" panose="05000000000000000000" pitchFamily="2" charset="2"/>
              </a:rPr>
              <a:t>… )</a:t>
            </a:r>
            <a:r>
              <a:rPr lang="ko-KR" altLang="en-US" sz="1400" dirty="0">
                <a:solidFill>
                  <a:srgbClr val="3333FF"/>
                </a:solidFill>
                <a:sym typeface="Wingdings" panose="05000000000000000000" pitchFamily="2" charset="2"/>
              </a:rPr>
              <a:t> 찾아내기</a:t>
            </a:r>
            <a:endParaRPr lang="en-US" altLang="ko-KR" sz="1400" dirty="0">
              <a:solidFill>
                <a:srgbClr val="3333F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400" dirty="0">
                <a:solidFill>
                  <a:srgbClr val="3333FF"/>
                </a:solidFill>
              </a:rPr>
              <a:t>2017</a:t>
            </a:r>
            <a:r>
              <a:rPr lang="ko-KR" altLang="en-US" sz="1400" dirty="0">
                <a:solidFill>
                  <a:srgbClr val="3333FF"/>
                </a:solidFill>
              </a:rPr>
              <a:t>년 졸업 취업률 관리 </a:t>
            </a:r>
            <a:r>
              <a:rPr lang="en-US" altLang="ko-KR" sz="1400" dirty="0">
                <a:solidFill>
                  <a:srgbClr val="3333FF"/>
                </a:solidFill>
                <a:sym typeface="Wingdings" panose="05000000000000000000" pitchFamily="2" charset="2"/>
              </a:rPr>
              <a:t> </a:t>
            </a:r>
            <a:r>
              <a:rPr lang="ko-KR" altLang="en-US" sz="1400" dirty="0" err="1">
                <a:solidFill>
                  <a:srgbClr val="3333FF"/>
                </a:solidFill>
                <a:sym typeface="Wingdings" panose="05000000000000000000" pitchFamily="2" charset="2"/>
              </a:rPr>
              <a:t>건보취업</a:t>
            </a:r>
            <a:r>
              <a:rPr lang="ko-KR" altLang="en-US" sz="1400" dirty="0">
                <a:solidFill>
                  <a:srgbClr val="3333FF"/>
                </a:solidFill>
                <a:sym typeface="Wingdings" panose="05000000000000000000" pitchFamily="2" charset="2"/>
              </a:rPr>
              <a:t> 외  프리랜서</a:t>
            </a:r>
            <a:r>
              <a:rPr lang="en-US" altLang="ko-KR" sz="1400" dirty="0">
                <a:solidFill>
                  <a:srgbClr val="3333FF"/>
                </a:solidFill>
                <a:sym typeface="Wingdings" panose="05000000000000000000" pitchFamily="2" charset="2"/>
              </a:rPr>
              <a:t>, </a:t>
            </a:r>
            <a:r>
              <a:rPr lang="ko-KR" altLang="en-US" sz="1400" dirty="0">
                <a:solidFill>
                  <a:srgbClr val="3333FF"/>
                </a:solidFill>
                <a:sym typeface="Wingdings" panose="05000000000000000000" pitchFamily="2" charset="2"/>
              </a:rPr>
              <a:t>해외</a:t>
            </a:r>
            <a:r>
              <a:rPr lang="en-US" altLang="ko-KR" sz="1400" dirty="0">
                <a:solidFill>
                  <a:srgbClr val="3333FF"/>
                </a:solidFill>
                <a:sym typeface="Wingdings" panose="05000000000000000000" pitchFamily="2" charset="2"/>
              </a:rPr>
              <a:t>, </a:t>
            </a:r>
            <a:r>
              <a:rPr lang="ko-KR" altLang="en-US" sz="1400" dirty="0">
                <a:solidFill>
                  <a:srgbClr val="3333FF"/>
                </a:solidFill>
                <a:sym typeface="Wingdings" panose="05000000000000000000" pitchFamily="2" charset="2"/>
              </a:rPr>
              <a:t>창작취업</a:t>
            </a:r>
            <a:r>
              <a:rPr lang="en-US" altLang="ko-KR" sz="1400" dirty="0">
                <a:solidFill>
                  <a:srgbClr val="3333FF"/>
                </a:solidFill>
                <a:sym typeface="Wingdings" panose="05000000000000000000" pitchFamily="2" charset="2"/>
              </a:rPr>
              <a:t>, </a:t>
            </a:r>
            <a:r>
              <a:rPr lang="ko-KR" altLang="en-US" sz="1400" dirty="0">
                <a:solidFill>
                  <a:srgbClr val="3333FF"/>
                </a:solidFill>
                <a:sym typeface="Wingdings" panose="05000000000000000000" pitchFamily="2" charset="2"/>
              </a:rPr>
              <a:t>농업취업 집중관리</a:t>
            </a:r>
            <a:br>
              <a:rPr lang="en-US" altLang="ko-KR" sz="1400" dirty="0">
                <a:solidFill>
                  <a:srgbClr val="3333FF"/>
                </a:solidFill>
                <a:sym typeface="Wingdings" panose="05000000000000000000" pitchFamily="2" charset="2"/>
              </a:rPr>
            </a:br>
            <a:r>
              <a:rPr lang="en-US" altLang="ko-KR" sz="1400" dirty="0">
                <a:solidFill>
                  <a:srgbClr val="3333FF"/>
                </a:solidFill>
                <a:sym typeface="Wingdings" panose="05000000000000000000" pitchFamily="2" charset="2"/>
              </a:rPr>
              <a:t>- </a:t>
            </a:r>
            <a:r>
              <a:rPr lang="ko-KR" altLang="en-US" sz="1400" dirty="0">
                <a:solidFill>
                  <a:srgbClr val="3333FF"/>
                </a:solidFill>
                <a:sym typeface="Wingdings" panose="05000000000000000000" pitchFamily="2" charset="2"/>
              </a:rPr>
              <a:t> 결과를 통보 받는 프리랜서 취업률에서 선행적으로 관리하는 프리랜서 취업률</a:t>
            </a:r>
            <a:r>
              <a:rPr lang="en-US" altLang="ko-KR" sz="1400" dirty="0">
                <a:solidFill>
                  <a:srgbClr val="3333FF"/>
                </a:solidFill>
                <a:sym typeface="Wingdings" panose="05000000000000000000" pitchFamily="2" charset="2"/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3084403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16</a:t>
            </a:r>
            <a:r>
              <a:rPr lang="ko-KR" altLang="en-US" dirty="0" err="1"/>
              <a:t>년졸업에</a:t>
            </a:r>
            <a:r>
              <a:rPr lang="ko-KR" altLang="en-US" dirty="0"/>
              <a:t> 대한 </a:t>
            </a:r>
            <a:r>
              <a:rPr lang="en-US" altLang="ko-KR" dirty="0"/>
              <a:t>12</a:t>
            </a:r>
            <a:r>
              <a:rPr lang="ko-KR" altLang="en-US" dirty="0"/>
              <a:t>월 퇴사자 관리방안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18E5B-E38A-451D-8319-9DC5EA7FF86B}" type="slidenum">
              <a:rPr lang="en-US" altLang="ko-KR" smtClean="0"/>
              <a:pPr/>
              <a:t>5</a:t>
            </a:fld>
            <a:endParaRPr lang="en-US" altLang="ko-KR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14" y="1493520"/>
            <a:ext cx="8125874" cy="15163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3900" y="3337560"/>
            <a:ext cx="778002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중소기업의 현실상 퇴사 후 보험퇴거신고는 평균 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개월 지연된 시점에 퇴사날짜로 소급하여 보험퇴거 신고가 이루어짐</a:t>
            </a: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따라서 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월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31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일 기준 자체조사에서 취업상태라도 최종 취업통계에서는 </a:t>
            </a:r>
            <a:r>
              <a:rPr lang="ko-KR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미취업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가능성</a:t>
            </a: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퇴사 후 최대 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1.5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개월  지연되어 신고됨을 고려하여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교육개발원에서의 실질적 취업통계조사는 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월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31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일이 아닌  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월중순에 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월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31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일자로 소급하여 이루어짐</a:t>
            </a: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srgbClr val="3333FF"/>
                </a:solidFill>
              </a:rPr>
              <a:t>이미 </a:t>
            </a:r>
            <a:r>
              <a:rPr lang="en-US" altLang="ko-KR" sz="1400" dirty="0">
                <a:solidFill>
                  <a:srgbClr val="3333FF"/>
                </a:solidFill>
              </a:rPr>
              <a:t>12</a:t>
            </a:r>
            <a:r>
              <a:rPr lang="ko-KR" altLang="en-US" sz="1400" dirty="0">
                <a:solidFill>
                  <a:srgbClr val="3333FF"/>
                </a:solidFill>
              </a:rPr>
              <a:t>월에 퇴사하였더라도 아직 보험퇴거신고 전이라면 소급 신고일을 </a:t>
            </a:r>
            <a:r>
              <a:rPr lang="en-US" altLang="ko-KR" sz="1400" dirty="0">
                <a:solidFill>
                  <a:srgbClr val="3333FF"/>
                </a:solidFill>
              </a:rPr>
              <a:t>1</a:t>
            </a:r>
            <a:r>
              <a:rPr lang="ko-KR" altLang="en-US" sz="1400" dirty="0">
                <a:solidFill>
                  <a:srgbClr val="3333FF"/>
                </a:solidFill>
              </a:rPr>
              <a:t>월이후가 </a:t>
            </a:r>
            <a:r>
              <a:rPr lang="ko-KR" altLang="en-US" sz="1400" dirty="0" err="1">
                <a:solidFill>
                  <a:srgbClr val="3333FF"/>
                </a:solidFill>
              </a:rPr>
              <a:t>되도록회사측</a:t>
            </a:r>
            <a:r>
              <a:rPr lang="ko-KR" altLang="en-US" sz="1400" dirty="0">
                <a:solidFill>
                  <a:srgbClr val="3333FF"/>
                </a:solidFill>
              </a:rPr>
              <a:t> 설득에 의한 취업률 방어가능</a:t>
            </a:r>
            <a:endParaRPr lang="en-US" altLang="ko-KR" sz="14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633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농업종사자 취업 추진일정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18E5B-E38A-451D-8319-9DC5EA7FF86B}" type="slidenum">
              <a:rPr lang="en-US" altLang="ko-KR" smtClean="0"/>
              <a:pPr/>
              <a:t>6</a:t>
            </a:fld>
            <a:endParaRPr lang="en-US" altLang="ko-KR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710" y="1813560"/>
            <a:ext cx="7421130" cy="13043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3900" y="3337560"/>
            <a:ext cx="77800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</a:t>
            </a:r>
            <a:r>
              <a:rPr lang="ko-KR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년졸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전문대 전국 농업종사자 취업 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547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명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평균 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명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전문대학</a:t>
            </a: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우리학교 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</a:t>
            </a:r>
            <a:r>
              <a:rPr lang="ko-KR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년졸업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최초 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명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17</a:t>
            </a:r>
            <a:r>
              <a:rPr lang="ko-KR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년졸업생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대상 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3~4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명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취업률 약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0.4%)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목표 추진</a:t>
            </a: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스쿨에서의 후보자 파악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 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취업센터에서 등록추진</a:t>
            </a: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일단 등록되면 일반취업 및 퇴사시 자동 전환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의도적 퇴거하지 않는 한 지속적 농업종사자 취업유지</a:t>
            </a: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srgbClr val="3333FF"/>
                </a:solidFill>
              </a:rPr>
              <a:t>설득에 대한 인센티브 </a:t>
            </a:r>
            <a:r>
              <a:rPr lang="en-US" altLang="ko-KR" sz="1400" dirty="0">
                <a:solidFill>
                  <a:srgbClr val="3333FF"/>
                </a:solidFill>
              </a:rPr>
              <a:t>??</a:t>
            </a:r>
            <a:endParaRPr lang="ko-KR" altLang="en-US" sz="14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706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D2D55-C3B0-4F26-81FD-4E5822BCDF8C}" type="slidenum">
              <a:rPr lang="en-US" altLang="ko-KR" smtClean="0"/>
              <a:pPr/>
              <a:t>7</a:t>
            </a:fld>
            <a:endParaRPr lang="en-US" altLang="ko-KR"/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457200" y="439738"/>
            <a:ext cx="8231188" cy="457200"/>
          </a:xfrm>
          <a:prstGeom prst="rect">
            <a:avLst/>
          </a:prstGeom>
        </p:spPr>
        <p:txBody>
          <a:bodyPr/>
          <a:lstStyle>
            <a:lvl1pPr algn="l" defTabSz="868363" rtl="0" fontAlgn="base" latinLnBrk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defTabSz="868363" rtl="0" fontAlgn="base" latinLnBrk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defTabSz="868363" rtl="0" fontAlgn="base" latinLnBrk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defTabSz="868363" rtl="0" fontAlgn="base" latinLnBrk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defTabSz="868363" rtl="0" fontAlgn="base" latinLnBrk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defTabSz="868363" rtl="0" fontAlgn="base" latinLnBrk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l" defTabSz="868363" rtl="0" fontAlgn="base" latinLnBrk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l" defTabSz="868363" rtl="0" fontAlgn="base" latinLnBrk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l" defTabSz="868363" rtl="0" fontAlgn="base" latinLnBrk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lang="ko-KR" altLang="en-US" kern="0" dirty="0" err="1"/>
              <a:t>스쿨별</a:t>
            </a:r>
            <a:r>
              <a:rPr lang="ko-KR" altLang="en-US" kern="0" dirty="0"/>
              <a:t> 취업지원 프로그램 진행방안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599960"/>
              </p:ext>
            </p:extLst>
          </p:nvPr>
        </p:nvGraphicFramePr>
        <p:xfrm>
          <a:off x="1036320" y="1397439"/>
          <a:ext cx="7498080" cy="3471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980">
                  <a:extLst>
                    <a:ext uri="{9D8B030D-6E8A-4147-A177-3AD203B41FA5}">
                      <a16:colId xmlns:a16="http://schemas.microsoft.com/office/drawing/2014/main" val="429733837"/>
                    </a:ext>
                  </a:extLst>
                </a:gridCol>
                <a:gridCol w="2872740">
                  <a:extLst>
                    <a:ext uri="{9D8B030D-6E8A-4147-A177-3AD203B41FA5}">
                      <a16:colId xmlns:a16="http://schemas.microsoft.com/office/drawing/2014/main" val="1060771153"/>
                    </a:ext>
                  </a:extLst>
                </a:gridCol>
                <a:gridCol w="3261360">
                  <a:extLst>
                    <a:ext uri="{9D8B030D-6E8A-4147-A177-3AD203B41FA5}">
                      <a16:colId xmlns:a16="http://schemas.microsoft.com/office/drawing/2014/main" val="850254443"/>
                    </a:ext>
                  </a:extLst>
                </a:gridCol>
              </a:tblGrid>
              <a:tr h="488318"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2016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년 진행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2017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년 계획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858843"/>
                  </a:ext>
                </a:extLst>
              </a:tr>
              <a:tr h="48831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진행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73</a:t>
                      </a:r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회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평균 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18</a:t>
                      </a:r>
                      <a:r>
                        <a:rPr lang="ko-KR" altLang="en-US" sz="160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명참여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</a:t>
                      </a:r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80</a:t>
                      </a:r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차 이상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448294"/>
                  </a:ext>
                </a:extLst>
              </a:tr>
              <a:tr h="68230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예산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링크사업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링크플러스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특성화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60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타사업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기술사관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..), </a:t>
                      </a:r>
                      <a:r>
                        <a:rPr lang="ko-KR" altLang="en-US" sz="160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스쿨실링</a:t>
                      </a:r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등 다양화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212391"/>
                  </a:ext>
                </a:extLst>
              </a:tr>
              <a:tr h="48831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진행장소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스쿨 강의실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취업카페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877783"/>
                  </a:ext>
                </a:extLst>
              </a:tr>
              <a:tr h="4414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수요조사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학기초 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</a:t>
                      </a:r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학기 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</a:t>
                      </a:r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회 이상 다양화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207840"/>
                  </a:ext>
                </a:extLst>
              </a:tr>
              <a:tr h="4414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교육내용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이력서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,</a:t>
                      </a:r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면접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,</a:t>
                      </a:r>
                      <a:r>
                        <a:rPr lang="ko-KR" altLang="en-US" sz="160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취업멘토링</a:t>
                      </a:r>
                      <a:r>
                        <a:rPr lang="en-US" altLang="ko-KR" sz="160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60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등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좌동</a:t>
                      </a:r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+ </a:t>
                      </a:r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세무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,</a:t>
                      </a:r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보험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,</a:t>
                      </a:r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노무상식 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651170"/>
                  </a:ext>
                </a:extLst>
              </a:tr>
              <a:tr h="441493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959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7749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D2D55-C3B0-4F26-81FD-4E5822BCDF8C}" type="slidenum">
              <a:rPr lang="en-US" altLang="ko-KR" smtClean="0"/>
              <a:pPr/>
              <a:t>8</a:t>
            </a:fld>
            <a:endParaRPr lang="en-US" altLang="ko-KR"/>
          </a:p>
        </p:txBody>
      </p:sp>
      <p:pic>
        <p:nvPicPr>
          <p:cNvPr id="1026" name="Picture 2" descr="창작취업심사결과(16113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24" y="1244966"/>
            <a:ext cx="5576255" cy="1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4951347"/>
            <a:ext cx="85657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</a:t>
            </a:r>
            <a:r>
              <a:rPr lang="ko-KR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년졸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기준 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92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명 제출 최종 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76.1% 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통과에 의한 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70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명 창작취업 인정</a:t>
            </a: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</a:t>
            </a:r>
            <a:r>
              <a:rPr lang="ko-KR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년졸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기준 </a:t>
            </a:r>
            <a:r>
              <a:rPr lang="ko-KR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업적고과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증빙 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95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명 제출 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창작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해외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농어촌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400" dirty="0">
                <a:solidFill>
                  <a:srgbClr val="3333FF"/>
                </a:solidFill>
              </a:rPr>
              <a:t>16</a:t>
            </a:r>
            <a:r>
              <a:rPr lang="ko-KR" altLang="en-US" sz="1400" dirty="0" err="1">
                <a:solidFill>
                  <a:srgbClr val="3333FF"/>
                </a:solidFill>
              </a:rPr>
              <a:t>년졸</a:t>
            </a:r>
            <a:r>
              <a:rPr lang="ko-KR" altLang="en-US" sz="1400" dirty="0">
                <a:solidFill>
                  <a:srgbClr val="3333FF"/>
                </a:solidFill>
              </a:rPr>
              <a:t> 자체 최종 </a:t>
            </a:r>
            <a:r>
              <a:rPr lang="ko-KR" altLang="en-US" sz="1400" dirty="0" err="1">
                <a:solidFill>
                  <a:srgbClr val="3333FF"/>
                </a:solidFill>
              </a:rPr>
              <a:t>보험취업률</a:t>
            </a:r>
            <a:r>
              <a:rPr lang="ko-KR" altLang="en-US" sz="1400" dirty="0">
                <a:solidFill>
                  <a:srgbClr val="3333FF"/>
                </a:solidFill>
              </a:rPr>
              <a:t> </a:t>
            </a:r>
            <a:r>
              <a:rPr lang="en-US" altLang="ko-KR" sz="1400" dirty="0">
                <a:solidFill>
                  <a:srgbClr val="3333FF"/>
                </a:solidFill>
              </a:rPr>
              <a:t>3.7% </a:t>
            </a:r>
            <a:r>
              <a:rPr lang="ko-KR" altLang="en-US" sz="1400" dirty="0">
                <a:solidFill>
                  <a:srgbClr val="3333FF"/>
                </a:solidFill>
              </a:rPr>
              <a:t>하락</a:t>
            </a:r>
            <a:r>
              <a:rPr lang="en-US" altLang="ko-KR" sz="1400" dirty="0">
                <a:solidFill>
                  <a:srgbClr val="3333FF"/>
                </a:solidFill>
              </a:rPr>
              <a:t>(15</a:t>
            </a:r>
            <a:r>
              <a:rPr lang="ko-KR" altLang="en-US" sz="1400" dirty="0" err="1">
                <a:solidFill>
                  <a:srgbClr val="3333FF"/>
                </a:solidFill>
              </a:rPr>
              <a:t>년졸</a:t>
            </a:r>
            <a:r>
              <a:rPr lang="ko-KR" altLang="en-US" sz="1400" dirty="0">
                <a:solidFill>
                  <a:srgbClr val="3333FF"/>
                </a:solidFill>
              </a:rPr>
              <a:t> 대비</a:t>
            </a:r>
            <a:r>
              <a:rPr lang="en-US" altLang="ko-KR" sz="1400" dirty="0">
                <a:solidFill>
                  <a:srgbClr val="3333FF"/>
                </a:solidFill>
              </a:rPr>
              <a:t>)</a:t>
            </a:r>
            <a:r>
              <a:rPr lang="ko-KR" altLang="en-US" sz="1400" dirty="0">
                <a:solidFill>
                  <a:srgbClr val="3333FF"/>
                </a:solidFill>
              </a:rPr>
              <a:t> 만회를 위하여는 </a:t>
            </a:r>
            <a:r>
              <a:rPr lang="en-US" altLang="ko-KR" sz="1400" dirty="0">
                <a:solidFill>
                  <a:srgbClr val="3333FF"/>
                </a:solidFill>
              </a:rPr>
              <a:t>90</a:t>
            </a:r>
            <a:r>
              <a:rPr lang="ko-KR" altLang="en-US" sz="1400" dirty="0">
                <a:solidFill>
                  <a:srgbClr val="3333FF"/>
                </a:solidFill>
              </a:rPr>
              <a:t>명</a:t>
            </a:r>
            <a:r>
              <a:rPr lang="en-US" altLang="ko-KR" sz="1400" dirty="0">
                <a:solidFill>
                  <a:srgbClr val="3333FF"/>
                </a:solidFill>
              </a:rPr>
              <a:t>(</a:t>
            </a:r>
            <a:r>
              <a:rPr lang="ko-KR" altLang="en-US" sz="1400" dirty="0">
                <a:solidFill>
                  <a:srgbClr val="3333FF"/>
                </a:solidFill>
              </a:rPr>
              <a:t>약 </a:t>
            </a:r>
            <a:r>
              <a:rPr lang="en-US" altLang="ko-KR" sz="1400" dirty="0">
                <a:solidFill>
                  <a:srgbClr val="3333FF"/>
                </a:solidFill>
              </a:rPr>
              <a:t>2%)</a:t>
            </a:r>
            <a:r>
              <a:rPr lang="ko-KR" altLang="en-US" sz="1400" dirty="0">
                <a:solidFill>
                  <a:srgbClr val="3333FF"/>
                </a:solidFill>
              </a:rPr>
              <a:t> 심사통과 필수</a:t>
            </a:r>
            <a:r>
              <a:rPr lang="en-US" altLang="ko-KR" sz="1400" dirty="0">
                <a:solidFill>
                  <a:srgbClr val="3333FF"/>
                </a:solidFill>
              </a:rPr>
              <a:t>!! </a:t>
            </a:r>
            <a:br>
              <a:rPr lang="en-US" altLang="ko-KR" sz="1400" dirty="0">
                <a:solidFill>
                  <a:srgbClr val="3333FF"/>
                </a:solidFill>
              </a:rPr>
            </a:br>
            <a:r>
              <a:rPr lang="en-US" altLang="ko-KR" sz="1400" dirty="0">
                <a:solidFill>
                  <a:srgbClr val="3333FF"/>
                </a:solidFill>
                <a:sym typeface="Wingdings" panose="05000000000000000000" pitchFamily="2" charset="2"/>
              </a:rPr>
              <a:t> 4</a:t>
            </a:r>
            <a:r>
              <a:rPr lang="ko-KR" altLang="en-US" sz="1400" dirty="0">
                <a:solidFill>
                  <a:srgbClr val="3333FF"/>
                </a:solidFill>
                <a:sym typeface="Wingdings" panose="05000000000000000000" pitchFamily="2" charset="2"/>
              </a:rPr>
              <a:t>월 교육개발원 제출시 까지 지속적 증빙자료 보완 필요</a:t>
            </a:r>
            <a:endParaRPr lang="ko-KR" altLang="en-US" sz="1400" dirty="0">
              <a:solidFill>
                <a:srgbClr val="3333FF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24" y="2795752"/>
            <a:ext cx="6592185" cy="2009309"/>
          </a:xfrm>
          <a:prstGeom prst="rect">
            <a:avLst/>
          </a:prstGeom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457200" y="439738"/>
            <a:ext cx="8231188" cy="457200"/>
          </a:xfrm>
          <a:prstGeom prst="rect">
            <a:avLst/>
          </a:prstGeom>
        </p:spPr>
        <p:txBody>
          <a:bodyPr/>
          <a:lstStyle>
            <a:lvl1pPr algn="l" defTabSz="868363" rtl="0" fontAlgn="base" latinLnBrk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defTabSz="868363" rtl="0" fontAlgn="base" latinLnBrk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defTabSz="868363" rtl="0" fontAlgn="base" latinLnBrk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defTabSz="868363" rtl="0" fontAlgn="base" latinLnBrk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defTabSz="868363" rtl="0" fontAlgn="base" latinLnBrk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defTabSz="868363" rtl="0" fontAlgn="base" latinLnBrk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l" defTabSz="868363" rtl="0" fontAlgn="base" latinLnBrk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l" defTabSz="868363" rtl="0" fontAlgn="base" latinLnBrk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l" defTabSz="868363" rtl="0" fontAlgn="base" latinLnBrk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lang="ko-KR" altLang="en-US" kern="0" dirty="0"/>
              <a:t>창작취업 분석 및 준비방안</a:t>
            </a:r>
          </a:p>
        </p:txBody>
      </p:sp>
    </p:spTree>
    <p:extLst>
      <p:ext uri="{BB962C8B-B14F-4D97-AF65-F5344CB8AC3E}">
        <p14:creationId xmlns:p14="http://schemas.microsoft.com/office/powerpoint/2010/main" val="4226916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41373-B014-4355-85FC-BF33781AEF0E}" type="slidenum">
              <a:rPr lang="en-US" altLang="ko-KR" smtClean="0"/>
              <a:pPr/>
              <a:t>9</a:t>
            </a:fld>
            <a:endParaRPr lang="en-US" altLang="ko-KR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57200" y="439738"/>
            <a:ext cx="8231188" cy="457200"/>
          </a:xfrm>
          <a:prstGeom prst="rect">
            <a:avLst/>
          </a:prstGeom>
        </p:spPr>
        <p:txBody>
          <a:bodyPr/>
          <a:lstStyle>
            <a:lvl1pPr algn="l" defTabSz="868363" rtl="0" fontAlgn="base" latinLnBrk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defTabSz="868363" rtl="0" fontAlgn="base" latinLnBrk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defTabSz="868363" rtl="0" fontAlgn="base" latinLnBrk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defTabSz="868363" rtl="0" fontAlgn="base" latinLnBrk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defTabSz="868363" rtl="0" fontAlgn="base" latinLnBrk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defTabSz="868363" rtl="0" fontAlgn="base" latinLnBrk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l" defTabSz="868363" rtl="0" fontAlgn="base" latinLnBrk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l" defTabSz="868363" rtl="0" fontAlgn="base" latinLnBrk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l" defTabSz="868363" rtl="0" fontAlgn="base" latinLnBrk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lang="en-US" altLang="ko-KR" kern="0" dirty="0"/>
              <a:t>16</a:t>
            </a:r>
            <a:r>
              <a:rPr lang="ko-KR" altLang="en-US" kern="0" dirty="0" err="1"/>
              <a:t>년졸업</a:t>
            </a:r>
            <a:r>
              <a:rPr lang="ko-KR" altLang="en-US" kern="0" dirty="0"/>
              <a:t> 자체조사  최종 취업률 분석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194" y="1400969"/>
            <a:ext cx="6234159" cy="38601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3036" y="5365376"/>
            <a:ext cx="80211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만화스쿨 보험취업자수 감소 </a:t>
            </a:r>
            <a:r>
              <a:rPr lang="en-US" altLang="ko-KR" sz="1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51</a:t>
            </a:r>
            <a:r>
              <a:rPr lang="ko-KR" altLang="en-US" sz="1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명</a:t>
            </a:r>
            <a:r>
              <a:rPr lang="en-US" altLang="ko-KR" sz="1400" b="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16</a:t>
            </a:r>
            <a:r>
              <a:rPr lang="ko-KR" altLang="en-US" sz="1400" b="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명 </a:t>
            </a:r>
            <a:r>
              <a:rPr lang="en-US" altLang="ko-KR" sz="1400" b="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(CK</a:t>
            </a:r>
            <a:r>
              <a:rPr lang="ko-KR" altLang="en-US" sz="1400" b="0" dirty="0" err="1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미디어랩</a:t>
            </a:r>
            <a:r>
              <a:rPr lang="ko-KR" altLang="en-US" sz="1400" b="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altLang="ko-KR" sz="1400" b="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15</a:t>
            </a:r>
            <a:r>
              <a:rPr lang="ko-KR" altLang="en-US" sz="1400" b="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명을 고려하더라도 </a:t>
            </a:r>
            <a:r>
              <a:rPr lang="en-US" altLang="ko-KR" sz="1400" b="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20</a:t>
            </a:r>
            <a:r>
              <a:rPr lang="ko-KR" altLang="en-US" sz="1400" b="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명 감소</a:t>
            </a:r>
            <a:r>
              <a:rPr lang="en-US" altLang="ko-KR" sz="1400" b="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)</a:t>
            </a:r>
            <a:endParaRPr lang="en-US" altLang="ko-KR" sz="14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</a:t>
            </a:r>
            <a:r>
              <a:rPr lang="ko-KR" alt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년졸업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대비 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3.7% 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하락 </a:t>
            </a:r>
            <a:r>
              <a:rPr lang="en-US" altLang="ko-KR" sz="1400" b="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  </a:t>
            </a:r>
            <a:r>
              <a:rPr lang="ko-KR" altLang="en-US" sz="1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창작취업에서의 </a:t>
            </a:r>
            <a:r>
              <a:rPr lang="en-US" altLang="ko-KR" sz="1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+2%,  </a:t>
            </a:r>
            <a:r>
              <a:rPr lang="ko-KR" altLang="en-US" sz="1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프리랜서에서의 </a:t>
            </a:r>
            <a:r>
              <a:rPr lang="en-US" altLang="ko-KR" sz="1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+1.5% </a:t>
            </a:r>
            <a:r>
              <a:rPr lang="ko-KR" altLang="en-US" sz="1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만회 필수 </a:t>
            </a:r>
            <a:r>
              <a:rPr lang="en-US" altLang="ko-KR" sz="1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!!</a:t>
            </a:r>
            <a:r>
              <a:rPr lang="ko-KR" altLang="en-US" sz="1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4487315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FF"/>
      </a:hlink>
      <a:folHlink>
        <a:srgbClr val="3333FF"/>
      </a:folHlink>
    </a:clrScheme>
    <a:fontScheme name="기본 디자인">
      <a:majorFont>
        <a:latin typeface="맑은 고딕"/>
        <a:ea typeface="맑은 고딕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9" tIns="45725" rIns="91449" bIns="45725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맑은 고딕" pitchFamily="50" charset="-127"/>
            <a:ea typeface="맑은 고딕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9" tIns="45725" rIns="91449" bIns="45725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맑은 고딕" pitchFamily="50" charset="-127"/>
            <a:ea typeface="맑은 고딕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5F5F5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6969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77777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4D4D4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FF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1472788</TotalTime>
  <Words>579</Words>
  <Application>Microsoft Office PowerPoint</Application>
  <PresentationFormat>사용자 지정</PresentationFormat>
  <Paragraphs>86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4" baseType="lpstr">
      <vt:lpstr>HY헤드라인M</vt:lpstr>
      <vt:lpstr>굴림</vt:lpstr>
      <vt:lpstr>맑은 고딕</vt:lpstr>
      <vt:lpstr>Arial</vt:lpstr>
      <vt:lpstr>Tahoma</vt:lpstr>
      <vt:lpstr>Times New Roman</vt:lpstr>
      <vt:lpstr>Wingdings</vt:lpstr>
      <vt:lpstr>기본 디자인</vt:lpstr>
      <vt:lpstr>PowerPoint 프레젠테이션</vt:lpstr>
      <vt:lpstr>PowerPoint 프레젠테이션</vt:lpstr>
      <vt:lpstr>PowerPoint 프레젠테이션</vt:lpstr>
      <vt:lpstr>교육부 발표 15년졸업 취업률 분석</vt:lpstr>
      <vt:lpstr>16년졸업에 대한 12월 퇴사자 관리방안</vt:lpstr>
      <vt:lpstr>농업종사자 취업 추진일정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청강문화산업대학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 wcdma full(05.9) 로 부터 update</dc:title>
  <dc:subject>asdfadsfasf</dc:subject>
  <dc:creator>me</dc:creator>
  <cp:lastModifiedBy>이상근</cp:lastModifiedBy>
  <cp:revision>3484</cp:revision>
  <cp:lastPrinted>2016-08-23T02:48:18Z</cp:lastPrinted>
  <dcterms:created xsi:type="dcterms:W3CDTF">2003-07-02T05:23:14Z</dcterms:created>
  <dcterms:modified xsi:type="dcterms:W3CDTF">2017-01-03T14:39:07Z</dcterms:modified>
</cp:coreProperties>
</file>